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40" r:id="rId1"/>
  </p:sldMasterIdLst>
  <p:notesMasterIdLst>
    <p:notesMasterId r:id="rId26"/>
  </p:notesMasterIdLst>
  <p:sldIdLst>
    <p:sldId id="287" r:id="rId2"/>
    <p:sldId id="257" r:id="rId3"/>
    <p:sldId id="260" r:id="rId4"/>
    <p:sldId id="259" r:id="rId5"/>
    <p:sldId id="261" r:id="rId6"/>
    <p:sldId id="263" r:id="rId7"/>
    <p:sldId id="264" r:id="rId8"/>
    <p:sldId id="262" r:id="rId9"/>
    <p:sldId id="268" r:id="rId10"/>
    <p:sldId id="266" r:id="rId11"/>
    <p:sldId id="270" r:id="rId12"/>
    <p:sldId id="271" r:id="rId13"/>
    <p:sldId id="272" r:id="rId14"/>
    <p:sldId id="273" r:id="rId15"/>
    <p:sldId id="275" r:id="rId16"/>
    <p:sldId id="277" r:id="rId17"/>
    <p:sldId id="278" r:id="rId18"/>
    <p:sldId id="281" r:id="rId19"/>
    <p:sldId id="279" r:id="rId20"/>
    <p:sldId id="282" r:id="rId21"/>
    <p:sldId id="280" r:id="rId22"/>
    <p:sldId id="283" r:id="rId23"/>
    <p:sldId id="284" r:id="rId24"/>
    <p:sldId id="286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55E27-A0E6-45CF-BAB7-E5FC8A47E6EB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979F0-220C-4DB9-9B82-AC6077A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16B1E20-C6ED-4249-B237-A398811F5FC6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88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8395858-7EBD-497F-A158-BFA317996A89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69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A804A70-A8F6-4E5C-BB1A-F47142DFA4D9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951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FF67A79-8D1E-4E4E-BB0B-E54E3690DCBF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0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AF81D7E-8132-4C92-8ACF-1E7306883854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04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39C1B12-81CC-45A0-A757-4F4335AD3B17}" type="datetime1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796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B42E639-1B06-4816-BA8D-1E1953CDF492}" type="datetime1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102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1E4F34-E988-4288-B03F-887ED94F99D9}" type="datetime1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637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 eaLnBrk="1" latinLnBrk="0" hangingPunct="1"/>
            <a:fld id="{76359E3C-798A-4C50-9F89-017062E65D70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ED07EF3-C3D4-4227-BC31-9DBECDD5042E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8141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66F928FD-753C-4628-81F2-F9AF39E16452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1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hyperlink" Target="http://aws.amazon.com/rds/" TargetMode="External"/><Relationship Id="rId12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lasticbeanstalk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aws.amazon.com/elasticmapreduce/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hyperlink" Target="http://aws.amazon.com/dynamodb/" TargetMode="External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swf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hyperlink" Target="http://aws.amazon.com/cloudwatch/" TargetMode="Externa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console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aws.amazon.com/cl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tools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vpc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bs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://aws.amazon.com/ec2/" TargetMode="External"/><Relationship Id="rId10" Type="http://schemas.openxmlformats.org/officeDocument/2006/relationships/image" Target="../media/image15.wmf"/><Relationship Id="rId4" Type="http://schemas.openxmlformats.org/officeDocument/2006/relationships/hyperlink" Target="http://aws.amazon.com/s3/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5791200" cy="2511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1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	EC2 Payment methods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8" y="1905000"/>
            <a:ext cx="7544692" cy="4495800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On-Demand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Instances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let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for compute capacity by the hour </a:t>
            </a:r>
            <a:r>
              <a:rPr lang="en-US" dirty="0">
                <a:latin typeface="Indie Flower" panose="02000000000000000000" pitchFamily="2" charset="0"/>
              </a:rPr>
              <a:t>with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long-term commitments</a:t>
            </a:r>
            <a:r>
              <a:rPr lang="en-US" dirty="0">
                <a:latin typeface="Indie Flower" panose="02000000000000000000" pitchFamily="2" charset="0"/>
              </a:rPr>
              <a:t>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Reserved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Instances</a:t>
            </a:r>
            <a:r>
              <a:rPr lang="en-US" dirty="0">
                <a:latin typeface="Indie Flower" panose="02000000000000000000" pitchFamily="2" charset="0"/>
              </a:rPr>
              <a:t> </a:t>
            </a:r>
            <a:r>
              <a:rPr lang="en-US" dirty="0" smtClean="0">
                <a:latin typeface="Indie Flower" panose="02000000000000000000" pitchFamily="2" charset="0"/>
              </a:rPr>
              <a:t>give </a:t>
            </a:r>
            <a:r>
              <a:rPr lang="en-US" dirty="0">
                <a:latin typeface="Indie Flower" panose="02000000000000000000" pitchFamily="2" charset="0"/>
              </a:rPr>
              <a:t>you the option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make a low, one-time payment for each instance</a:t>
            </a:r>
            <a:r>
              <a:rPr lang="en-US" dirty="0">
                <a:latin typeface="Indie Flower" panose="02000000000000000000" pitchFamily="2" charset="0"/>
              </a:rPr>
              <a:t> you want to reserve and in turn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receive a significant discount on the hourly charge</a:t>
            </a:r>
            <a:r>
              <a:rPr lang="en-US" dirty="0">
                <a:latin typeface="Indie Flower" panose="02000000000000000000" pitchFamily="2" charset="0"/>
              </a:rPr>
              <a:t> for that instance.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Spot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Instances</a:t>
            </a:r>
            <a:r>
              <a:rPr lang="en-US" dirty="0">
                <a:latin typeface="Indie Flower" panose="02000000000000000000" pitchFamily="2" charset="0"/>
              </a:rPr>
              <a:t> </a:t>
            </a:r>
            <a:r>
              <a:rPr lang="en-US" dirty="0" smtClean="0">
                <a:latin typeface="Indie Flower" panose="02000000000000000000" pitchFamily="2" charset="0"/>
              </a:rPr>
              <a:t>allow </a:t>
            </a:r>
            <a:r>
              <a:rPr lang="en-US" dirty="0">
                <a:latin typeface="Indie Flower" panose="02000000000000000000" pitchFamily="2" charset="0"/>
              </a:rPr>
              <a:t>customers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bid on unused Amazon EC2 capacity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run those instances for as long as their bid exceeds the current Spot Price</a:t>
            </a:r>
            <a:r>
              <a:rPr lang="en-US" dirty="0">
                <a:latin typeface="Indie Flower" panose="02000000000000000000" pitchFamily="2" charset="0"/>
              </a:rPr>
              <a:t>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10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7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Block Store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092"/>
            <a:ext cx="84582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block level storage </a:t>
            </a:r>
            <a:r>
              <a:rPr lang="en-US" sz="1800" dirty="0">
                <a:latin typeface="Indie Flower" panose="02000000000000000000" pitchFamily="2" charset="0"/>
              </a:rPr>
              <a:t>volumes </a:t>
            </a:r>
            <a:r>
              <a:rPr lang="en-US" sz="1800" dirty="0" smtClean="0">
                <a:latin typeface="Indie Flower" panose="02000000000000000000" pitchFamily="2" charset="0"/>
              </a:rPr>
              <a:t>(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 GB to 1 TB </a:t>
            </a:r>
            <a:r>
              <a:rPr lang="en-US" sz="1800" dirty="0" smtClean="0">
                <a:latin typeface="Indie Flower" panose="02000000000000000000" pitchFamily="2" charset="0"/>
              </a:rPr>
              <a:t>) for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 with Amazon EC2 instances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Multiple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volumes </a:t>
            </a:r>
            <a:r>
              <a:rPr lang="en-US" sz="1600" dirty="0">
                <a:latin typeface="Indie Flower" panose="02000000000000000000" pitchFamily="2" charset="0"/>
              </a:rPr>
              <a:t>can be mounted to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same instance</a:t>
            </a:r>
            <a:r>
              <a:rPr lang="en-US" sz="1600" dirty="0" smtClean="0">
                <a:latin typeface="Indie Flower" panose="02000000000000000000" pitchFamily="2" charset="0"/>
              </a:rPr>
              <a:t>.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EBS volumes are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network-attached</a:t>
            </a:r>
            <a:r>
              <a:rPr lang="en-US" sz="1600" dirty="0">
                <a:latin typeface="Indie Flower" panose="02000000000000000000" pitchFamily="2" charset="0"/>
              </a:rPr>
              <a:t>, and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 independently </a:t>
            </a:r>
            <a:r>
              <a:rPr lang="en-US" sz="1600" dirty="0">
                <a:latin typeface="Indie Flower" panose="02000000000000000000" pitchFamily="2" charset="0"/>
              </a:rPr>
              <a:t>from the life of an instance.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Storage </a:t>
            </a:r>
            <a:r>
              <a:rPr lang="en-US" sz="1600" dirty="0">
                <a:latin typeface="Indie Flower" panose="02000000000000000000" pitchFamily="2" charset="0"/>
              </a:rPr>
              <a:t>volumes behave like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raw, unformatted block devices</a:t>
            </a:r>
            <a:r>
              <a:rPr lang="en-US" sz="1600" dirty="0">
                <a:latin typeface="Indie Flower" panose="02000000000000000000" pitchFamily="2" charset="0"/>
              </a:rPr>
              <a:t>, </a:t>
            </a:r>
            <a:r>
              <a:rPr lang="en-US" sz="1600" dirty="0" smtClean="0">
                <a:latin typeface="Indie Flower" panose="02000000000000000000" pitchFamily="2" charset="0"/>
              </a:rPr>
              <a:t>allowing users 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create a file system </a:t>
            </a:r>
            <a:r>
              <a:rPr lang="en-US" sz="1600" dirty="0">
                <a:latin typeface="Indie Flower" panose="02000000000000000000" pitchFamily="2" charset="0"/>
              </a:rPr>
              <a:t>on top of Amazon EBS volumes, or use them in any other way you would use a block device 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like a hard drive</a:t>
            </a:r>
            <a:r>
              <a:rPr lang="en-US" sz="1600" dirty="0">
                <a:latin typeface="Indie Flower" panose="02000000000000000000" pitchFamily="2" charset="0"/>
              </a:rPr>
              <a:t>).</a:t>
            </a:r>
          </a:p>
          <a:p>
            <a:r>
              <a:rPr lang="en-US" sz="1800" dirty="0" smtClean="0">
                <a:latin typeface="Indie Flower" panose="02000000000000000000" pitchFamily="2" charset="0"/>
              </a:rPr>
              <a:t>EBS </a:t>
            </a:r>
            <a:r>
              <a:rPr lang="en-US" sz="1800" dirty="0">
                <a:latin typeface="Indie Flower" panose="02000000000000000000" pitchFamily="2" charset="0"/>
              </a:rPr>
              <a:t>volumes are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placed in a specific Availability Zone</a:t>
            </a:r>
            <a:r>
              <a:rPr lang="en-US" sz="1800" dirty="0">
                <a:latin typeface="Indie Flower" panose="02000000000000000000" pitchFamily="2" charset="0"/>
              </a:rPr>
              <a:t>, and can then be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attached to instances also in that same Availability Zone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Each storage volume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replicated within the same Availability Zone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EBS provides </a:t>
            </a:r>
            <a:r>
              <a:rPr lang="en-US" sz="1800" dirty="0">
                <a:latin typeface="Indie Flower" panose="02000000000000000000" pitchFamily="2" charset="0"/>
              </a:rPr>
              <a:t>the ability 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create point-in-time snapshots of volumes</a:t>
            </a:r>
            <a:r>
              <a:rPr lang="en-US" sz="1800" dirty="0">
                <a:latin typeface="Indie Flower" panose="02000000000000000000" pitchFamily="2" charset="0"/>
              </a:rPr>
              <a:t>, which are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persisted to Amazon S3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These </a:t>
            </a:r>
            <a:r>
              <a:rPr lang="en-US" sz="1600" dirty="0">
                <a:latin typeface="Indie Flower" panose="02000000000000000000" pitchFamily="2" charset="0"/>
              </a:rPr>
              <a:t>snapshots can be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as the starting point for new Amazon EBS volumes</a:t>
            </a:r>
            <a:r>
              <a:rPr lang="en-US" sz="1600" dirty="0">
                <a:latin typeface="Indie Flower" panose="02000000000000000000" pitchFamily="2" charset="0"/>
              </a:rPr>
              <a:t>, and protect data for long-term durability.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same snapshot can be used to instantiate as many volumes</a:t>
            </a:r>
            <a:r>
              <a:rPr lang="en-US" sz="1600" dirty="0">
                <a:latin typeface="Indie Flower" panose="02000000000000000000" pitchFamily="2" charset="0"/>
              </a:rPr>
              <a:t> as you wish.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These </a:t>
            </a:r>
            <a:r>
              <a:rPr lang="en-US" sz="1600" dirty="0">
                <a:latin typeface="Indie Flower" panose="02000000000000000000" pitchFamily="2" charset="0"/>
              </a:rPr>
              <a:t>snapshots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can be copied across AWS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regions</a:t>
            </a:r>
            <a:r>
              <a:rPr lang="en-US" sz="1600" dirty="0" smtClean="0">
                <a:latin typeface="Indie Flower" panose="02000000000000000000" pitchFamily="2" charset="0"/>
              </a:rPr>
              <a:t>.</a:t>
            </a:r>
            <a:endParaRPr lang="en-US" sz="1600" dirty="0">
              <a:latin typeface="Indie Flower" panose="02000000000000000000" pitchFamily="2" charset="0"/>
            </a:endParaRPr>
          </a:p>
          <a:p>
            <a:pPr algn="just"/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endParaRPr lang="en-US" sz="1800" dirty="0" smtClean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11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 EBS</a:t>
            </a:r>
            <a:r>
              <a:rPr lang="en-US" sz="3600" dirty="0">
                <a:latin typeface="Indie Flower" panose="02000000000000000000" pitchFamily="2" charset="0"/>
              </a:rPr>
              <a:t> </a:t>
            </a:r>
            <a:r>
              <a:rPr lang="en-US" sz="3600" dirty="0" smtClean="0">
                <a:latin typeface="Indie Flower" panose="02000000000000000000" pitchFamily="2" charset="0"/>
              </a:rPr>
              <a:t>Volumes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86212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Standard volumes </a:t>
            </a:r>
            <a:r>
              <a:rPr lang="en-US" sz="1800" dirty="0">
                <a:latin typeface="Indie Flower" panose="02000000000000000000" pitchFamily="2" charset="0"/>
              </a:rPr>
              <a:t>offer storage for applications with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moderate or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bursty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I/O </a:t>
            </a:r>
            <a:r>
              <a:rPr lang="en-US" sz="1800" dirty="0">
                <a:latin typeface="Indie Flower" panose="02000000000000000000" pitchFamily="2" charset="0"/>
              </a:rPr>
              <a:t>requirements. </a:t>
            </a:r>
            <a:endParaRPr lang="en-US" sz="20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Standard </a:t>
            </a:r>
            <a:r>
              <a:rPr lang="en-US" sz="1600" dirty="0">
                <a:latin typeface="Indie Flower" panose="02000000000000000000" pitchFamily="2" charset="0"/>
              </a:rPr>
              <a:t>volumes deliver approximately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100 IOPS </a:t>
            </a:r>
            <a:r>
              <a:rPr lang="en-US" sz="1600" dirty="0">
                <a:latin typeface="Indie Flower" panose="02000000000000000000" pitchFamily="2" charset="0"/>
              </a:rPr>
              <a:t>on </a:t>
            </a:r>
            <a:r>
              <a:rPr lang="en-US" sz="1600" dirty="0" smtClean="0">
                <a:latin typeface="Indie Flower" panose="02000000000000000000" pitchFamily="2" charset="0"/>
              </a:rPr>
              <a:t>average.</a:t>
            </a: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well </a:t>
            </a:r>
            <a:r>
              <a:rPr lang="en-US" sz="1600" dirty="0">
                <a:latin typeface="Indie Flower" panose="02000000000000000000" pitchFamily="2" charset="0"/>
              </a:rPr>
              <a:t>suited for use as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boot volumes</a:t>
            </a:r>
            <a:r>
              <a:rPr lang="en-US" sz="1600" dirty="0">
                <a:latin typeface="Indie Flower" panose="02000000000000000000" pitchFamily="2" charset="0"/>
              </a:rPr>
              <a:t>, where the burst capability provides fast instance start-up times.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Provisioned IOPS volumes </a:t>
            </a:r>
            <a:r>
              <a:rPr lang="en-US" sz="1800" dirty="0">
                <a:latin typeface="Indie Flower" panose="02000000000000000000" pitchFamily="2" charset="0"/>
              </a:rPr>
              <a:t>are designed to deliver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predictable, high performance for I/O intensive workloads such as databases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You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specify an IOPS rate when creating a volume</a:t>
            </a:r>
            <a:r>
              <a:rPr lang="en-US" sz="1600" dirty="0">
                <a:latin typeface="Indie Flower" panose="02000000000000000000" pitchFamily="2" charset="0"/>
              </a:rPr>
              <a:t>, and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EBS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provisions that rate </a:t>
            </a:r>
            <a:r>
              <a:rPr lang="en-US" sz="1600" dirty="0">
                <a:latin typeface="Indie Flower" panose="02000000000000000000" pitchFamily="2" charset="0"/>
              </a:rPr>
              <a:t>for the lifetime of the volume.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Amazon </a:t>
            </a:r>
            <a:r>
              <a:rPr lang="en-US" sz="1600" dirty="0">
                <a:latin typeface="Indie Flower" panose="02000000000000000000" pitchFamily="2" charset="0"/>
              </a:rPr>
              <a:t>EBS currently supports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up to 4000 IOPS per Provisioned IOPS volume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You </a:t>
            </a:r>
            <a:r>
              <a:rPr lang="en-US" sz="1600" dirty="0">
                <a:latin typeface="Indie Flower" panose="02000000000000000000" pitchFamily="2" charset="0"/>
              </a:rPr>
              <a:t>can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stripe multiple volumes together to deliver thousands of IOPS per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instance.</a:t>
            </a:r>
            <a:endParaRPr lang="en-US" sz="1600" dirty="0">
              <a:latin typeface="Indie Flower" panose="02000000000000000000" pitchFamily="2" charset="0"/>
            </a:endParaRPr>
          </a:p>
          <a:p>
            <a:r>
              <a:rPr lang="en-US" sz="1800" dirty="0">
                <a:latin typeface="Indie Flower" panose="02000000000000000000" pitchFamily="2" charset="0"/>
              </a:rPr>
              <a:t>To enable your </a:t>
            </a:r>
            <a:r>
              <a:rPr lang="en-US" sz="1800" dirty="0" smtClean="0">
                <a:latin typeface="Indie Flower" panose="02000000000000000000" pitchFamily="2" charset="0"/>
              </a:rPr>
              <a:t>EC2 </a:t>
            </a:r>
            <a:r>
              <a:rPr lang="en-US" sz="1800" dirty="0">
                <a:latin typeface="Indie Flower" panose="02000000000000000000" pitchFamily="2" charset="0"/>
              </a:rPr>
              <a:t>instances to fully utilize the IOPS provisioned on an EBS </a:t>
            </a:r>
            <a:r>
              <a:rPr lang="en-US" sz="1800" dirty="0" smtClean="0">
                <a:latin typeface="Indie Flower" panose="02000000000000000000" pitchFamily="2" charset="0"/>
              </a:rPr>
              <a:t>volume,: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L</a:t>
            </a:r>
            <a:r>
              <a:rPr lang="en-US" sz="1600" dirty="0" smtClean="0">
                <a:latin typeface="Indie Flower" panose="02000000000000000000" pitchFamily="2" charset="0"/>
              </a:rPr>
              <a:t>aunch </a:t>
            </a:r>
            <a:r>
              <a:rPr lang="en-US" sz="1600" dirty="0">
                <a:latin typeface="Indie Flower" panose="02000000000000000000" pitchFamily="2" charset="0"/>
              </a:rPr>
              <a:t>selected Amazon EC2 instance types as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“EBS-Optimized” </a:t>
            </a:r>
            <a:r>
              <a:rPr lang="en-US" sz="1600" dirty="0">
                <a:latin typeface="Indie Flower" panose="02000000000000000000" pitchFamily="2" charset="0"/>
              </a:rPr>
              <a:t>instances.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EBS-optimized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instances deliver dedicated throughput between Amazon EC2 and Amazon EBS</a:t>
            </a:r>
            <a:r>
              <a:rPr lang="en-US" sz="1600" dirty="0">
                <a:latin typeface="Indie Flower" panose="02000000000000000000" pitchFamily="2" charset="0"/>
              </a:rPr>
              <a:t>, with options between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500 Mbps and 1000 Mbps </a:t>
            </a:r>
            <a:r>
              <a:rPr lang="en-US" sz="1600" dirty="0">
                <a:latin typeface="Indie Flower" panose="02000000000000000000" pitchFamily="2" charset="0"/>
              </a:rPr>
              <a:t>depending on the instance type used.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EBS charges based on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GB-month </a:t>
            </a:r>
            <a:r>
              <a:rPr lang="en-US" sz="1800" dirty="0" smtClean="0">
                <a:latin typeface="Indie Flower" panose="02000000000000000000" pitchFamily="2" charset="0"/>
              </a:rPr>
              <a:t>AND 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1 million I/O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requests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12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4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Simple Storage </a:t>
            </a:r>
            <a:r>
              <a:rPr lang="en-US" sz="3600" dirty="0" smtClean="0">
                <a:latin typeface="Indie Flower" panose="02000000000000000000" pitchFamily="2" charset="0"/>
              </a:rPr>
              <a:t>Service (S3)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Amazon </a:t>
            </a:r>
            <a:r>
              <a:rPr lang="en-US" sz="1800" dirty="0">
                <a:latin typeface="Indie Flower" panose="02000000000000000000" pitchFamily="2" charset="0"/>
              </a:rPr>
              <a:t>S3 provides a simple web services interface that can be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to store and retrieve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any amount of data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at any time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from anywhere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 the web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r>
              <a:rPr lang="en-US" sz="1800" dirty="0">
                <a:latin typeface="Indie Flower" panose="02000000000000000000" pitchFamily="2" charset="0"/>
              </a:rPr>
              <a:t>Write, read, and delete objects containing from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 byte to 5 terabytes of data each</a:t>
            </a:r>
            <a:r>
              <a:rPr lang="en-US" sz="1800" dirty="0">
                <a:latin typeface="Indie Flower" panose="02000000000000000000" pitchFamily="2" charset="0"/>
              </a:rPr>
              <a:t>. 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number of objects </a:t>
            </a:r>
            <a:r>
              <a:rPr lang="en-US" sz="1800" dirty="0">
                <a:latin typeface="Indie Flower" panose="02000000000000000000" pitchFamily="2" charset="0"/>
              </a:rPr>
              <a:t>you can store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unlimited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Each object is stored in 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bucket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and retrieved via a unique, developer-assigned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key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A bucket can be stored in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one of several Regions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You </a:t>
            </a:r>
            <a:r>
              <a:rPr lang="en-US" sz="1600" dirty="0">
                <a:latin typeface="Indie Flower" panose="02000000000000000000" pitchFamily="2" charset="0"/>
              </a:rPr>
              <a:t>can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choose a Region </a:t>
            </a:r>
            <a:r>
              <a:rPr lang="en-US" sz="1600" dirty="0">
                <a:latin typeface="Indie Flower" panose="02000000000000000000" pitchFamily="2" charset="0"/>
              </a:rPr>
              <a:t>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optimize for latency, minimize costs, or address regulatory requirements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Objects </a:t>
            </a:r>
            <a:r>
              <a:rPr lang="en-US" sz="1600" dirty="0">
                <a:latin typeface="Indie Flower" panose="02000000000000000000" pitchFamily="2" charset="0"/>
              </a:rPr>
              <a:t>stored in a Region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never leave the Region </a:t>
            </a:r>
            <a:r>
              <a:rPr lang="en-US" sz="1600" dirty="0">
                <a:latin typeface="Indie Flower" panose="02000000000000000000" pitchFamily="2" charset="0"/>
              </a:rPr>
              <a:t>unless you transfer them out.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Authentication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mechanisms </a:t>
            </a:r>
            <a:r>
              <a:rPr lang="en-US" sz="1800" dirty="0">
                <a:latin typeface="Indie Flower" panose="02000000000000000000" pitchFamily="2" charset="0"/>
              </a:rPr>
              <a:t>are provided to ensure that data is kept secure from unauthorized access.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dirty="0" smtClean="0">
                <a:latin typeface="Indie Flower" panose="02000000000000000000" pitchFamily="2" charset="0"/>
              </a:rPr>
              <a:t>Objects </a:t>
            </a:r>
            <a:r>
              <a:rPr lang="en-US" sz="1600" dirty="0">
                <a:latin typeface="Indie Flower" panose="02000000000000000000" pitchFamily="2" charset="0"/>
              </a:rPr>
              <a:t>can be made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private or public, and rights can be granted to specific users</a:t>
            </a:r>
            <a:r>
              <a:rPr lang="en-US" sz="1600" dirty="0" smtClean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 smtClean="0">
                <a:latin typeface="Indie Flower" panose="02000000000000000000" pitchFamily="2" charset="0"/>
              </a:rPr>
              <a:t>S3 </a:t>
            </a:r>
            <a:r>
              <a:rPr lang="en-US" sz="1800" dirty="0">
                <a:latin typeface="Indie Flower" panose="02000000000000000000" pitchFamily="2" charset="0"/>
              </a:rPr>
              <a:t>charges based 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GB-month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I/O requests </a:t>
            </a:r>
            <a:r>
              <a:rPr lang="en-US" sz="1800" dirty="0" smtClean="0">
                <a:latin typeface="Indie Flower" panose="02000000000000000000" pitchFamily="2" charset="0"/>
              </a:rPr>
              <a:t>AND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per data modification requests.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13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2473535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1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Virtual Private Cloud </a:t>
            </a:r>
            <a:r>
              <a:rPr lang="en-US" sz="3600" dirty="0" smtClean="0">
                <a:latin typeface="Indie Flower" panose="02000000000000000000" pitchFamily="2" charset="0"/>
              </a:rPr>
              <a:t>(VPC)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054" y="2090275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VPC </a:t>
            </a:r>
            <a:r>
              <a:rPr lang="en-US" dirty="0">
                <a:latin typeface="Indie Flower" panose="02000000000000000000" pitchFamily="2" charset="0"/>
              </a:rPr>
              <a:t>lets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 </a:t>
            </a:r>
            <a:r>
              <a:rPr lang="en-US" dirty="0">
                <a:latin typeface="Indie Flower" panose="02000000000000000000" pitchFamily="2" charset="0"/>
              </a:rPr>
              <a:t>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logically isolated section </a:t>
            </a:r>
            <a:r>
              <a:rPr lang="en-US" dirty="0">
                <a:latin typeface="Indie Flower" panose="02000000000000000000" pitchFamily="2" charset="0"/>
              </a:rPr>
              <a:t>of the Amazon Web Services (AWS) </a:t>
            </a:r>
            <a:r>
              <a:rPr lang="en-US" dirty="0" smtClean="0">
                <a:latin typeface="Indie Flower" panose="02000000000000000000" pitchFamily="2" charset="0"/>
              </a:rPr>
              <a:t>Cloud.</a:t>
            </a: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You </a:t>
            </a:r>
            <a:r>
              <a:rPr lang="en-US" dirty="0">
                <a:latin typeface="Indie Flower" panose="02000000000000000000" pitchFamily="2" charset="0"/>
              </a:rPr>
              <a:t>have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complete control </a:t>
            </a:r>
            <a:r>
              <a:rPr lang="en-US" dirty="0">
                <a:latin typeface="Indie Flower" panose="02000000000000000000" pitchFamily="2" charset="0"/>
              </a:rPr>
              <a:t>over your virtual networking environment, </a:t>
            </a:r>
            <a:r>
              <a:rPr lang="en-US" dirty="0" smtClean="0">
                <a:latin typeface="Indie Flower" panose="02000000000000000000" pitchFamily="2" charset="0"/>
              </a:rPr>
              <a:t>including: </a:t>
            </a:r>
          </a:p>
          <a:p>
            <a:pPr lvl="1" algn="just"/>
            <a:r>
              <a:rPr lang="en-US" dirty="0" smtClean="0">
                <a:latin typeface="Indie Flower" panose="02000000000000000000" pitchFamily="2" charset="0"/>
              </a:rPr>
              <a:t>selection </a:t>
            </a:r>
            <a:r>
              <a:rPr lang="en-US" dirty="0">
                <a:latin typeface="Indie Flower" panose="02000000000000000000" pitchFamily="2" charset="0"/>
              </a:rPr>
              <a:t>of your 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IP address range</a:t>
            </a:r>
            <a:r>
              <a:rPr lang="en-US" dirty="0">
                <a:latin typeface="Indie Flower" panose="02000000000000000000" pitchFamily="2" charset="0"/>
              </a:rPr>
              <a:t>, </a:t>
            </a:r>
            <a:endParaRPr lang="en-US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of subnets</a:t>
            </a:r>
            <a:r>
              <a:rPr lang="en-US" dirty="0">
                <a:latin typeface="Indie Flower" panose="02000000000000000000" pitchFamily="2" charset="0"/>
              </a:rPr>
              <a:t>, and </a:t>
            </a:r>
            <a:endParaRPr lang="en-US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configuration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of route tables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network gateways</a:t>
            </a:r>
            <a:r>
              <a:rPr lang="en-US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VPC allows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bridging with an onsite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IT infrastructure </a:t>
            </a:r>
            <a:r>
              <a:rPr lang="en-US" dirty="0">
                <a:latin typeface="Indie Flower" panose="02000000000000000000" pitchFamily="2" charset="0"/>
              </a:rPr>
              <a:t>with an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encrypted VPN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connection </a:t>
            </a:r>
            <a:r>
              <a:rPr lang="en-US" dirty="0" smtClean="0">
                <a:latin typeface="Indie Flower" panose="02000000000000000000" pitchFamily="2" charset="0"/>
              </a:rPr>
              <a:t>with an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extra charge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VPN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Connection-hour</a:t>
            </a:r>
            <a:r>
              <a:rPr lang="en-US" dirty="0" smtClean="0">
                <a:latin typeface="Indie Flower" panose="02000000000000000000" pitchFamily="2" charset="0"/>
              </a:rPr>
              <a:t>.</a:t>
            </a:r>
            <a:endParaRPr lang="en-US" dirty="0">
              <a:latin typeface="Indie Flower" panose="02000000000000000000" pitchFamily="2" charset="0"/>
            </a:endParaRP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There </a:t>
            </a:r>
            <a:r>
              <a:rPr lang="en-US" dirty="0">
                <a:latin typeface="Indie Flower" panose="02000000000000000000" pitchFamily="2" charset="0"/>
              </a:rPr>
              <a:t>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additional charge </a:t>
            </a:r>
            <a:r>
              <a:rPr lang="en-US" dirty="0">
                <a:latin typeface="Indie Flower" panose="02000000000000000000" pitchFamily="2" charset="0"/>
              </a:rPr>
              <a:t>for using Amazon Virtual Private Cloud, aside from the normal Amazon EC2 usage charges.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endParaRPr lang="en-US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14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2256304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4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Platform Services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15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96772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90535"/>
            <a:ext cx="2209800" cy="471105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35" idx="1"/>
          </p:cNvCxnSpPr>
          <p:nvPr/>
        </p:nvCxnSpPr>
        <p:spPr>
          <a:xfrm>
            <a:off x="2286000" y="4495799"/>
            <a:ext cx="1066800" cy="786455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61165" y="5254823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http://aws.amazon.com/dynamodb/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5"/>
              </a:rPr>
              <a:t>http://aws.amazon.com/elasticmapreduce/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86000" y="5802868"/>
            <a:ext cx="3129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6"/>
              </a:rPr>
              <a:t>http://aws.amazon.com/elasticbeanstalk/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3529" y="4035623"/>
            <a:ext cx="2215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7"/>
              </a:rPr>
              <a:t>http://aws.amazon.com/rds/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62514" y="2362200"/>
            <a:ext cx="828686" cy="1004455"/>
            <a:chOff x="4419600" y="2362200"/>
            <a:chExt cx="828686" cy="1004455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13996" y="3018098"/>
              <a:ext cx="556563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EMR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4189280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Indie Flower" panose="02000000000000000000" pitchFamily="2" charset="0"/>
                </a:rPr>
                <a:t>DynamoDB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1585" y="4667323"/>
            <a:ext cx="1085493" cy="1229861"/>
            <a:chOff x="3888722" y="4895923"/>
            <a:chExt cx="1085493" cy="1229861"/>
          </a:xfrm>
        </p:grpSpPr>
        <p:pic>
          <p:nvPicPr>
            <p:cNvPr id="35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937" y="4895923"/>
              <a:ext cx="1064278" cy="122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888722" y="5791200"/>
              <a:ext cx="1011815" cy="32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Beanstalk</a:t>
              </a:r>
              <a:endParaRPr lang="en-US" sz="16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cxnSp>
        <p:nvCxnSpPr>
          <p:cNvPr id="49" name="Curved Connector 48"/>
          <p:cNvCxnSpPr/>
          <p:nvPr/>
        </p:nvCxnSpPr>
        <p:spPr>
          <a:xfrm flipV="1">
            <a:off x="3352801" y="3706264"/>
            <a:ext cx="3971913" cy="256451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324714" y="3122174"/>
            <a:ext cx="828686" cy="992626"/>
            <a:chOff x="6449468" y="3671370"/>
            <a:chExt cx="828686" cy="992626"/>
          </a:xfrm>
        </p:grpSpPr>
        <p:pic>
          <p:nvPicPr>
            <p:cNvPr id="43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468" y="367137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477000" y="4315439"/>
              <a:ext cx="627095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RDS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1836" y="3529874"/>
            <a:ext cx="3013364" cy="1118326"/>
            <a:chOff x="3616036" y="3453674"/>
            <a:chExt cx="3013364" cy="1118326"/>
          </a:xfrm>
        </p:grpSpPr>
        <p:pic>
          <p:nvPicPr>
            <p:cNvPr id="40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088620" y="3811987"/>
              <a:ext cx="2068195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17410" name="Picture 2" descr="http://pentahoadmin.files.wordpress.com/2013/03/hadoop-elephant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14" y="2520889"/>
            <a:ext cx="519136" cy="388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412" name="Picture 4" descr="http://3.bp.blogspot.com/-ZeYZpE3tESU/UOz8-49WYvI/AAAAAAAAAP8/vt0-vDzXxwk/s72-c/database-developer-Eastbourne-Brighton-Sussex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25" y="3276600"/>
            <a:ext cx="429664" cy="4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bodhtree.com/blog/wp-content/uploads/2013/08/nosql_logo_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64" y="4387363"/>
            <a:ext cx="794836" cy="470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416" name="Picture 8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87" y="4861316"/>
            <a:ext cx="392520" cy="6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</a:t>
            </a:r>
            <a:r>
              <a:rPr lang="en-US" sz="3600" dirty="0" err="1" smtClean="0">
                <a:latin typeface="Indie Flower" panose="02000000000000000000" pitchFamily="2" charset="0"/>
              </a:rPr>
              <a:t>MapReduce</a:t>
            </a:r>
            <a:r>
              <a:rPr lang="en-US" sz="3600" dirty="0">
                <a:latin typeface="Indie Flower" panose="02000000000000000000" pitchFamily="2" charset="0"/>
              </a:rPr>
              <a:t> </a:t>
            </a:r>
            <a:r>
              <a:rPr lang="en-US" sz="3600" dirty="0" smtClean="0">
                <a:latin typeface="Indie Flower" panose="02000000000000000000" pitchFamily="2" charset="0"/>
              </a:rPr>
              <a:t>(EMR)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31" y="1828800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EMR </a:t>
            </a:r>
            <a:r>
              <a:rPr lang="en-US" sz="1800" dirty="0">
                <a:latin typeface="Indie Flower" panose="02000000000000000000" pitchFamily="2" charset="0"/>
              </a:rPr>
              <a:t>is a web service that makes it easy 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quickly and cost-effectively process vast amounts of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</a:t>
            </a:r>
            <a:r>
              <a:rPr lang="en-US" sz="1800" dirty="0" smtClean="0">
                <a:latin typeface="Indie Flower" panose="02000000000000000000" pitchFamily="2" charset="0"/>
              </a:rPr>
              <a:t>using </a:t>
            </a:r>
            <a:r>
              <a:rPr lang="en-US" sz="1800" b="1" dirty="0" err="1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Hadoop</a:t>
            </a:r>
            <a:r>
              <a:rPr lang="en-US" sz="1800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EMR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distribute</a:t>
            </a:r>
            <a:r>
              <a:rPr lang="en-US" sz="1800" dirty="0" smtClean="0">
                <a:latin typeface="Indie Flower" panose="02000000000000000000" pitchFamily="2" charset="0"/>
              </a:rPr>
              <a:t> the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and processing </a:t>
            </a:r>
            <a:r>
              <a:rPr lang="en-US" sz="1800" dirty="0">
                <a:latin typeface="Indie Flower" panose="02000000000000000000" pitchFamily="2" charset="0"/>
              </a:rPr>
              <a:t>across a resizable cluster 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With </a:t>
            </a:r>
            <a:r>
              <a:rPr lang="en-US" sz="1800" dirty="0">
                <a:latin typeface="Indie Flower" panose="02000000000000000000" pitchFamily="2" charset="0"/>
              </a:rPr>
              <a:t>Amazon EMR you can launch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persistent cluster </a:t>
            </a:r>
            <a:r>
              <a:rPr lang="en-US" sz="1800" dirty="0">
                <a:latin typeface="Indie Flower" panose="02000000000000000000" pitchFamily="2" charset="0"/>
              </a:rPr>
              <a:t>that stays up indefinitely or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temporary cluster </a:t>
            </a:r>
            <a:r>
              <a:rPr lang="en-US" sz="1800" dirty="0">
                <a:latin typeface="Indie Flower" panose="02000000000000000000" pitchFamily="2" charset="0"/>
              </a:rPr>
              <a:t>that terminates after the analysis is complete.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Amazon </a:t>
            </a:r>
            <a:r>
              <a:rPr lang="en-US" sz="1800" dirty="0">
                <a:latin typeface="Indie Flower" panose="02000000000000000000" pitchFamily="2" charset="0"/>
              </a:rPr>
              <a:t>EMR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supports a variety </a:t>
            </a:r>
            <a:r>
              <a:rPr lang="en-US" sz="1800" dirty="0">
                <a:latin typeface="Indie Flower" panose="02000000000000000000" pitchFamily="2" charset="0"/>
              </a:rPr>
              <a:t>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 types </a:t>
            </a:r>
            <a:r>
              <a:rPr lang="en-US" sz="1800" dirty="0" smtClean="0">
                <a:latin typeface="Indie Flower" panose="02000000000000000000" pitchFamily="2" charset="0"/>
              </a:rPr>
              <a:t>and </a:t>
            </a:r>
            <a:r>
              <a:rPr lang="en-US" sz="1800" dirty="0">
                <a:latin typeface="Indie Flower" panose="02000000000000000000" pitchFamily="2" charset="0"/>
              </a:rPr>
              <a:t>Amazon EC2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pricing options </a:t>
            </a:r>
            <a:r>
              <a:rPr lang="en-US" sz="1800" dirty="0">
                <a:latin typeface="Indie Flower" panose="02000000000000000000" pitchFamily="2" charset="0"/>
              </a:rPr>
              <a:t>(On-Demand, Reserved, and Spot).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When launching </a:t>
            </a:r>
            <a:r>
              <a:rPr lang="en-US" sz="1800" dirty="0">
                <a:latin typeface="Indie Flower" panose="02000000000000000000" pitchFamily="2" charset="0"/>
              </a:rPr>
              <a:t>an Amazon EMR cluster (also called a "job flow"),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choose</a:t>
            </a:r>
            <a:r>
              <a:rPr lang="en-US" sz="1800" dirty="0">
                <a:latin typeface="Indie Flower" panose="02000000000000000000" pitchFamily="2" charset="0"/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how many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what type </a:t>
            </a:r>
            <a:r>
              <a:rPr lang="en-US" sz="1800" dirty="0">
                <a:latin typeface="Indie Flower" panose="02000000000000000000" pitchFamily="2" charset="0"/>
              </a:rPr>
              <a:t>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Instances </a:t>
            </a:r>
            <a:r>
              <a:rPr lang="en-US" sz="1800" dirty="0">
                <a:latin typeface="Indie Flower" panose="02000000000000000000" pitchFamily="2" charset="0"/>
              </a:rPr>
              <a:t>to provision.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The </a:t>
            </a:r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EMR price </a:t>
            </a:r>
            <a:r>
              <a:rPr lang="en-US" sz="1800" dirty="0">
                <a:latin typeface="Indie Flower" panose="02000000000000000000" pitchFamily="2" charset="0"/>
              </a:rPr>
              <a:t>is in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addition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to the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price</a:t>
            </a:r>
            <a:r>
              <a:rPr lang="en-US" sz="1800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EMR is used in a variety of applications, including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log analysis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web indexing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warehousing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machine learning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financial analysis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scientific simulation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bioinformatics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16</a:t>
            </a:fld>
            <a:endParaRPr kumimoji="0"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"/>
            <a:ext cx="2625063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2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Relational Database Service </a:t>
            </a:r>
            <a:r>
              <a:rPr lang="en-US" sz="3600" dirty="0" smtClean="0">
                <a:latin typeface="Indie Flower" panose="02000000000000000000" pitchFamily="2" charset="0"/>
              </a:rPr>
              <a:t>(RDS)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32" y="1917948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RDS </a:t>
            </a:r>
            <a:r>
              <a:rPr lang="en-US" sz="1800" dirty="0">
                <a:latin typeface="Indie Flower" panose="02000000000000000000" pitchFamily="2" charset="0"/>
              </a:rPr>
              <a:t>is a web service that makes it easy to set up, operate, and scale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relational database in the cloud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Amazon </a:t>
            </a:r>
            <a:r>
              <a:rPr lang="en-US" sz="1800" dirty="0">
                <a:latin typeface="Indie Flower" panose="02000000000000000000" pitchFamily="2" charset="0"/>
              </a:rPr>
              <a:t>RDS gives </a:t>
            </a:r>
            <a:r>
              <a:rPr lang="en-US" sz="1800" dirty="0" smtClean="0">
                <a:latin typeface="Indie Flower" panose="02000000000000000000" pitchFamily="2" charset="0"/>
              </a:rPr>
              <a:t>access </a:t>
            </a:r>
            <a:r>
              <a:rPr lang="en-US" sz="1800" dirty="0">
                <a:latin typeface="Indie Flower" panose="02000000000000000000" pitchFamily="2" charset="0"/>
              </a:rPr>
              <a:t>to the capabilities of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familiar MySQL, Oracle or Microsoft SQL Server database engine. </a:t>
            </a:r>
            <a:endParaRPr lang="en-US" sz="1800" b="1" dirty="0" smtClean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C</a:t>
            </a:r>
            <a:r>
              <a:rPr lang="en-US" sz="1600" dirty="0" smtClean="0">
                <a:latin typeface="Indie Flower" panose="02000000000000000000" pitchFamily="2" charset="0"/>
              </a:rPr>
              <a:t>ode</a:t>
            </a:r>
            <a:r>
              <a:rPr lang="en-US" sz="1600" dirty="0">
                <a:latin typeface="Indie Flower" panose="02000000000000000000" pitchFamily="2" charset="0"/>
              </a:rPr>
              <a:t>, applications, and tools </a:t>
            </a:r>
            <a:r>
              <a:rPr lang="en-US" sz="1600" dirty="0" smtClean="0">
                <a:latin typeface="Indie Flower" panose="02000000000000000000" pitchFamily="2" charset="0"/>
              </a:rPr>
              <a:t>already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with existing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databases can be used with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RDS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Amazon </a:t>
            </a:r>
            <a:r>
              <a:rPr lang="en-US" sz="1800" dirty="0">
                <a:latin typeface="Indie Flower" panose="02000000000000000000" pitchFamily="2" charset="0"/>
              </a:rPr>
              <a:t>RDS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patches the database software and backs up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the database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storing the backups for a user-defined retention period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enabling point-in-time recovery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RDS </a:t>
            </a:r>
            <a:r>
              <a:rPr lang="en-US" sz="1800" dirty="0" smtClean="0">
                <a:latin typeface="Indie Flower" panose="02000000000000000000" pitchFamily="2" charset="0"/>
              </a:rPr>
              <a:t>provides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scaling</a:t>
            </a:r>
            <a:r>
              <a:rPr lang="en-US" sz="1800" dirty="0" smtClean="0"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compute resources </a:t>
            </a:r>
            <a:r>
              <a:rPr lang="en-US" sz="1800" dirty="0">
                <a:latin typeface="Indie Flower" panose="02000000000000000000" pitchFamily="2" charset="0"/>
              </a:rPr>
              <a:t>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storage capacity </a:t>
            </a:r>
            <a:r>
              <a:rPr lang="en-US" sz="1800" dirty="0">
                <a:latin typeface="Indie Flower" panose="02000000000000000000" pitchFamily="2" charset="0"/>
              </a:rPr>
              <a:t>associated with </a:t>
            </a:r>
            <a:r>
              <a:rPr lang="en-US" sz="1800" dirty="0" smtClean="0">
                <a:latin typeface="Indie Flower" panose="02000000000000000000" pitchFamily="2" charset="0"/>
              </a:rPr>
              <a:t>the Database Instance.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</a:t>
            </a:r>
            <a:r>
              <a:rPr lang="en-US" sz="1800" dirty="0">
                <a:latin typeface="Indie Flower" panose="02000000000000000000" pitchFamily="2" charset="0"/>
              </a:rPr>
              <a:t> only for the resources </a:t>
            </a:r>
            <a:r>
              <a:rPr lang="en-US" sz="1800" dirty="0" smtClean="0">
                <a:latin typeface="Indie Flower" panose="02000000000000000000" pitchFamily="2" charset="0"/>
              </a:rPr>
              <a:t>actually consumed,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based on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the DB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Instance hours consumed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database storage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backup storage,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transfer</a:t>
            </a:r>
            <a:r>
              <a:rPr lang="en-US" sz="1800" dirty="0" smtClean="0">
                <a:latin typeface="Indie Flower" panose="02000000000000000000" pitchFamily="2" charset="0"/>
              </a:rPr>
              <a:t>.</a:t>
            </a:r>
          </a:p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On-Demand DB Instances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600" dirty="0" smtClean="0">
                <a:latin typeface="Indie Flower" panose="02000000000000000000" pitchFamily="2" charset="0"/>
              </a:rPr>
              <a:t>let </a:t>
            </a:r>
            <a:r>
              <a:rPr lang="en-US" sz="1600" dirty="0">
                <a:latin typeface="Indie Flower" panose="02000000000000000000" pitchFamily="2" charset="0"/>
              </a:rPr>
              <a:t>you pay for compute capacity by the hour with no long-term commitments.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Reserved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DB Instances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600" dirty="0" smtClean="0">
                <a:latin typeface="Indie Flower" panose="02000000000000000000" pitchFamily="2" charset="0"/>
              </a:rPr>
              <a:t>give the </a:t>
            </a:r>
            <a:r>
              <a:rPr lang="en-US" sz="1600" dirty="0">
                <a:latin typeface="Indie Flower" panose="02000000000000000000" pitchFamily="2" charset="0"/>
              </a:rPr>
              <a:t>option to make a low, one-time payment for each DB Instance </a:t>
            </a:r>
            <a:r>
              <a:rPr lang="en-US" sz="1600" dirty="0" smtClean="0">
                <a:latin typeface="Indie Flower" panose="02000000000000000000" pitchFamily="2" charset="0"/>
              </a:rPr>
              <a:t>and </a:t>
            </a:r>
            <a:r>
              <a:rPr lang="en-US" sz="1600" dirty="0">
                <a:latin typeface="Indie Flower" panose="02000000000000000000" pitchFamily="2" charset="0"/>
              </a:rPr>
              <a:t>in turn receive a significant discount on the hourly usage charge for that DB Instance</a:t>
            </a:r>
            <a:r>
              <a:rPr lang="en-US" sz="1400" dirty="0">
                <a:latin typeface="Indie Flower" panose="02000000000000000000" pitchFamily="2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17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21" y="122044"/>
            <a:ext cx="3227503" cy="56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die Flower" panose="02000000000000000000" pitchFamily="2" charset="0"/>
              </a:rPr>
              <a:t>SQL Databases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534400" cy="4419600"/>
          </a:xfrm>
        </p:spPr>
        <p:txBody>
          <a:bodyPr>
            <a:noAutofit/>
          </a:bodyPr>
          <a:lstStyle/>
          <a:p>
            <a:pPr algn="just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relational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databases (SQL Databases)</a:t>
            </a:r>
            <a:r>
              <a:rPr lang="en-US" dirty="0" smtClean="0">
                <a:latin typeface="Indie Flower" panose="02000000000000000000" pitchFamily="2" charset="0"/>
              </a:rPr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ACID (Atomicity, Consistency, Isolation, Durability) </a:t>
            </a:r>
            <a:r>
              <a:rPr lang="en-US" dirty="0">
                <a:latin typeface="Indie Flower" panose="02000000000000000000" pitchFamily="2" charset="0"/>
              </a:rPr>
              <a:t>is a set of properties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guarantee that database transactions are processed reliably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  <a:p>
            <a:pPr lvl="1"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Atomicity</a:t>
            </a:r>
            <a:r>
              <a:rPr lang="en-US" dirty="0" smtClean="0"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requires that each transaction is 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all or nothing</a:t>
            </a:r>
            <a:r>
              <a:rPr lang="en-US" dirty="0">
                <a:latin typeface="Indie Flower" panose="02000000000000000000" pitchFamily="2" charset="0"/>
              </a:rPr>
              <a:t>": if one part of the transaction fails, the entire transaction fails, and the database state is left unchanged. </a:t>
            </a:r>
          </a:p>
          <a:p>
            <a:pPr lvl="1" algn="just"/>
            <a:r>
              <a:rPr lang="en-US" dirty="0" smtClean="0">
                <a:latin typeface="Indie Flower" panose="02000000000000000000" pitchFamily="2" charset="0"/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consistency</a:t>
            </a:r>
            <a:r>
              <a:rPr lang="en-US" dirty="0">
                <a:latin typeface="Indie Flower" panose="02000000000000000000" pitchFamily="2" charset="0"/>
              </a:rPr>
              <a:t> property ensures that any transaction will bring the database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from one valid state to another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lvl="1" algn="just"/>
            <a:r>
              <a:rPr lang="en-US" dirty="0" smtClean="0">
                <a:latin typeface="Indie Flower" panose="02000000000000000000" pitchFamily="2" charset="0"/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isolation</a:t>
            </a:r>
            <a:r>
              <a:rPr lang="en-US" dirty="0">
                <a:latin typeface="Indie Flower" panose="02000000000000000000" pitchFamily="2" charset="0"/>
              </a:rPr>
              <a:t> property ensures that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concurrent execution of transactions </a:t>
            </a:r>
            <a:r>
              <a:rPr lang="en-US" dirty="0">
                <a:latin typeface="Indie Flower" panose="02000000000000000000" pitchFamily="2" charset="0"/>
              </a:rPr>
              <a:t>results in a system state that would be obtained if transactions were executed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serially</a:t>
            </a:r>
            <a:r>
              <a:rPr lang="en-US" dirty="0" smtClean="0">
                <a:latin typeface="Indie Flower" panose="02000000000000000000" pitchFamily="2" charset="0"/>
              </a:rPr>
              <a:t>,.</a:t>
            </a:r>
            <a:endParaRPr lang="en-US" dirty="0">
              <a:latin typeface="Indie Flower" panose="02000000000000000000" pitchFamily="2" charset="0"/>
            </a:endParaRPr>
          </a:p>
          <a:p>
            <a:pPr lvl="1"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Durability</a:t>
            </a:r>
            <a:r>
              <a:rPr lang="en-US" dirty="0" smtClean="0"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means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once a transaction has been committed, it will remain so</a:t>
            </a:r>
            <a:r>
              <a:rPr lang="en-US" dirty="0">
                <a:latin typeface="Indie Flower" panose="02000000000000000000" pitchFamily="2" charset="0"/>
              </a:rPr>
              <a:t>, even in the event of power loss, crashes, or errors.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362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 Amazon </a:t>
            </a:r>
            <a:r>
              <a:rPr lang="en-US" sz="3600" dirty="0" err="1">
                <a:latin typeface="Indie Flower" panose="02000000000000000000" pitchFamily="2" charset="0"/>
              </a:rPr>
              <a:t>DynamoDB</a:t>
            </a:r>
            <a:r>
              <a:rPr lang="en-US" sz="3600" dirty="0">
                <a:latin typeface="Indie Flower" panose="02000000000000000000" pitchFamily="2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DynamoDB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is a fast, fully managed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NoSQL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database service </a:t>
            </a:r>
            <a:r>
              <a:rPr lang="en-US" dirty="0">
                <a:latin typeface="Indie Flower" panose="02000000000000000000" pitchFamily="2" charset="0"/>
              </a:rPr>
              <a:t>that makes it simple and cost-effective to store and retrieve any amount of data, and serve any level of request traffic.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All </a:t>
            </a:r>
            <a:r>
              <a:rPr lang="en-US" dirty="0">
                <a:latin typeface="Indie Flower" panose="02000000000000000000" pitchFamily="2" charset="0"/>
              </a:rPr>
              <a:t>data items are stored 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Solid State Drives (SSDs)</a:t>
            </a:r>
            <a:r>
              <a:rPr lang="en-US" dirty="0">
                <a:latin typeface="Indie Flower" panose="02000000000000000000" pitchFamily="2" charset="0"/>
              </a:rPr>
              <a:t>, and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replicated</a:t>
            </a:r>
            <a:r>
              <a:rPr lang="en-US" dirty="0">
                <a:latin typeface="Indie Flower" panose="02000000000000000000" pitchFamily="2" charset="0"/>
              </a:rPr>
              <a:t> across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3 Availability Zones </a:t>
            </a:r>
            <a:r>
              <a:rPr lang="en-US" dirty="0">
                <a:latin typeface="Indie Flower" panose="02000000000000000000" pitchFamily="2" charset="0"/>
              </a:rPr>
              <a:t>for high availability and durability.</a:t>
            </a:r>
          </a:p>
          <a:p>
            <a:pPr algn="just"/>
            <a:r>
              <a:rPr lang="en-US" dirty="0" err="1">
                <a:latin typeface="Indie Flower" panose="02000000000000000000" pitchFamily="2" charset="0"/>
              </a:rPr>
              <a:t>DynamoDB</a:t>
            </a:r>
            <a:r>
              <a:rPr lang="en-US" dirty="0">
                <a:latin typeface="Indie Flower" panose="02000000000000000000" pitchFamily="2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tables do not have fixed schemas</a:t>
            </a:r>
            <a:r>
              <a:rPr lang="en-US" dirty="0">
                <a:latin typeface="Indie Flower" panose="02000000000000000000" pitchFamily="2" charset="0"/>
              </a:rPr>
              <a:t>, and each item may have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different number of attributes</a:t>
            </a:r>
            <a:r>
              <a:rPr lang="en-US" dirty="0">
                <a:latin typeface="Indie Flower" panose="02000000000000000000" pitchFamily="2" charset="0"/>
              </a:rPr>
              <a:t>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dirty="0" err="1">
                <a:latin typeface="Indie Flower" panose="02000000000000000000" pitchFamily="2" charset="0"/>
              </a:rPr>
              <a:t>DynamoDB</a:t>
            </a:r>
            <a:r>
              <a:rPr lang="en-US" dirty="0">
                <a:latin typeface="Indie Flower" panose="02000000000000000000" pitchFamily="2" charset="0"/>
              </a:rPr>
              <a:t> has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upfront costs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dirty="0" smtClean="0">
                <a:latin typeface="Indie Flower" panose="02000000000000000000" pitchFamily="2" charset="0"/>
              </a:rPr>
              <a:t>implements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as you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go </a:t>
            </a:r>
            <a:r>
              <a:rPr lang="en-US" dirty="0" smtClean="0">
                <a:latin typeface="Indie Flower" panose="02000000000000000000" pitchFamily="2" charset="0"/>
              </a:rPr>
              <a:t>plan as a.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 flat hourly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rate </a:t>
            </a:r>
            <a:r>
              <a:rPr lang="en-US" dirty="0">
                <a:latin typeface="Indie Flower" panose="02000000000000000000" pitchFamily="2" charset="0"/>
              </a:rPr>
              <a:t>based on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capacity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reserved</a:t>
            </a:r>
            <a:r>
              <a:rPr lang="en-US" dirty="0" smtClean="0">
                <a:latin typeface="Indie Flower" panose="02000000000000000000" pitchFamily="2" charset="0"/>
              </a:rPr>
              <a:t>.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19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044"/>
            <a:ext cx="3369113" cy="56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3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14507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Who is Amazon !!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5029200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latin typeface="Indie Flower" panose="02000000000000000000" pitchFamily="2" charset="0"/>
              </a:rPr>
              <a:t>American international multibillion dollar electronic commerce company with headquarters in Seattle, Washington, </a:t>
            </a:r>
            <a:r>
              <a:rPr lang="en-US" sz="3200" dirty="0" smtClean="0">
                <a:latin typeface="Indie Flower" panose="02000000000000000000" pitchFamily="2" charset="0"/>
              </a:rPr>
              <a:t>USA.</a:t>
            </a:r>
          </a:p>
          <a:p>
            <a:pPr lvl="1" algn="just"/>
            <a:r>
              <a:rPr lang="en-US" sz="2400" dirty="0" smtClean="0">
                <a:latin typeface="Indie Flower" panose="02000000000000000000" pitchFamily="2" charset="0"/>
              </a:rPr>
              <a:t>started in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1995</a:t>
            </a:r>
            <a:r>
              <a:rPr lang="en-US" sz="2400" dirty="0">
                <a:latin typeface="Indie Flower" panose="02000000000000000000" pitchFamily="2" charset="0"/>
              </a:rPr>
              <a:t> by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Jeff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Bezos</a:t>
            </a:r>
            <a:r>
              <a:rPr lang="en-US" sz="2400" dirty="0" smtClean="0">
                <a:latin typeface="Indie Flower" panose="02000000000000000000" pitchFamily="2" charset="0"/>
              </a:rPr>
              <a:t> as </a:t>
            </a:r>
            <a:r>
              <a:rPr lang="en-US" sz="2400" dirty="0">
                <a:latin typeface="Indie Flower" panose="02000000000000000000" pitchFamily="2" charset="0"/>
              </a:rPr>
              <a:t>an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online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bookstore</a:t>
            </a:r>
            <a:r>
              <a:rPr lang="en-US" sz="2400" dirty="0">
                <a:latin typeface="Indie Flower" panose="02000000000000000000" pitchFamily="2" charset="0"/>
              </a:rPr>
              <a:t>.</a:t>
            </a:r>
            <a:endParaRPr lang="en-US" sz="24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2400" dirty="0" smtClean="0">
                <a:latin typeface="Indie Flower" panose="02000000000000000000" pitchFamily="2" charset="0"/>
              </a:rPr>
              <a:t>but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soon diversified</a:t>
            </a:r>
            <a:r>
              <a:rPr lang="en-US" sz="2400" dirty="0">
                <a:latin typeface="Indie Flower" panose="02000000000000000000" pitchFamily="2" charset="0"/>
              </a:rPr>
              <a:t>, selling DVDs, VHSs, CDs, video and MP3 downloads/streaming, software, video games, electronics, apparel, furniture, food, toys, and jewelry. </a:t>
            </a:r>
            <a:endParaRPr lang="en-US" sz="24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2400" dirty="0" smtClean="0">
                <a:latin typeface="Indie Flower" panose="02000000000000000000" pitchFamily="2" charset="0"/>
              </a:rPr>
              <a:t>The </a:t>
            </a:r>
            <a:r>
              <a:rPr lang="en-US" sz="2400" dirty="0">
                <a:latin typeface="Indie Flower" panose="02000000000000000000" pitchFamily="2" charset="0"/>
              </a:rPr>
              <a:t>company also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produces consumer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electronics</a:t>
            </a:r>
            <a:r>
              <a:rPr lang="en-US" sz="2400" dirty="0" smtClean="0">
                <a:latin typeface="Indie Flower" panose="02000000000000000000" pitchFamily="2" charset="0"/>
              </a:rPr>
              <a:t>: Kindle    e-book </a:t>
            </a:r>
            <a:r>
              <a:rPr lang="en-US" sz="2400" dirty="0">
                <a:latin typeface="Indie Flower" panose="02000000000000000000" pitchFamily="2" charset="0"/>
              </a:rPr>
              <a:t>reader and the Kindle Fire tablet </a:t>
            </a:r>
            <a:r>
              <a:rPr lang="en-US" sz="2400" dirty="0" smtClean="0">
                <a:latin typeface="Indie Flower" panose="02000000000000000000" pitchFamily="2" charset="0"/>
              </a:rPr>
              <a:t>computer.</a:t>
            </a:r>
          </a:p>
          <a:p>
            <a:pPr lvl="1" algn="just"/>
            <a:r>
              <a:rPr lang="en-US" sz="2400" dirty="0" smtClean="0">
                <a:latin typeface="Indie Flower" panose="02000000000000000000" pitchFamily="2" charset="0"/>
              </a:rPr>
              <a:t>In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2006</a:t>
            </a:r>
            <a:r>
              <a:rPr lang="en-US" sz="2400" dirty="0" smtClean="0">
                <a:latin typeface="Indie Flower" panose="02000000000000000000" pitchFamily="2" charset="0"/>
              </a:rPr>
              <a:t>, Amazon officially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launched</a:t>
            </a:r>
            <a:r>
              <a:rPr lang="en-US" sz="2400" dirty="0" smtClean="0">
                <a:latin typeface="Indie Flower" panose="02000000000000000000" pitchFamily="2" charset="0"/>
              </a:rPr>
              <a:t> the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Web Services (AWS)</a:t>
            </a:r>
            <a:r>
              <a:rPr lang="en-US" sz="2400" dirty="0" smtClean="0">
                <a:latin typeface="Indie Flower" panose="02000000000000000000" pitchFamily="2" charset="0"/>
              </a:rPr>
              <a:t> to became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major provider of cloud computing services</a:t>
            </a:r>
            <a:r>
              <a:rPr lang="en-US" sz="2400" dirty="0">
                <a:latin typeface="Indie Flower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592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die Flower" panose="02000000000000000000" pitchFamily="2" charset="0"/>
              </a:rPr>
              <a:t>NoSQL</a:t>
            </a:r>
            <a:r>
              <a:rPr lang="en-US" dirty="0" smtClean="0">
                <a:latin typeface="Indie Flower" panose="02000000000000000000" pitchFamily="2" charset="0"/>
              </a:rPr>
              <a:t> Databases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534400" cy="44196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Indie Flower" panose="02000000000000000000" pitchFamily="2" charset="0"/>
              </a:rPr>
              <a:t>A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NoSQL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database </a:t>
            </a:r>
            <a:r>
              <a:rPr lang="en-US" sz="2000" dirty="0">
                <a:latin typeface="Indie Flower" panose="02000000000000000000" pitchFamily="2" charset="0"/>
              </a:rPr>
              <a:t>provides a mechanism for storage and retrieval of data that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employs less constrained consistency models </a:t>
            </a:r>
            <a:r>
              <a:rPr lang="en-US" sz="2000" dirty="0">
                <a:latin typeface="Indie Flower" panose="02000000000000000000" pitchFamily="2" charset="0"/>
              </a:rPr>
              <a:t>than traditional relational databases. </a:t>
            </a:r>
          </a:p>
          <a:p>
            <a:pPr algn="just"/>
            <a:r>
              <a:rPr lang="en-US" sz="2000" dirty="0" err="1" smtClean="0">
                <a:latin typeface="Indie Flower" panose="02000000000000000000" pitchFamily="2" charset="0"/>
              </a:rPr>
              <a:t>NoSQL</a:t>
            </a:r>
            <a:r>
              <a:rPr lang="en-US" sz="2000" dirty="0" smtClean="0">
                <a:latin typeface="Indie Flower" panose="02000000000000000000" pitchFamily="2" charset="0"/>
              </a:rPr>
              <a:t> databases only support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Eventual Consistency</a:t>
            </a:r>
            <a:r>
              <a:rPr lang="en-US" sz="2000" dirty="0" smtClean="0">
                <a:latin typeface="Indie Flower" panose="02000000000000000000" pitchFamily="2" charset="0"/>
              </a:rPr>
              <a:t> which is </a:t>
            </a:r>
            <a:r>
              <a:rPr lang="en-US" sz="2000" dirty="0">
                <a:latin typeface="Indie Flower" panose="02000000000000000000" pitchFamily="2" charset="0"/>
              </a:rPr>
              <a:t>a consistency model used in distributed computing that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informally guarantees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that, if no new updates are made to a given data item,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eventually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all accesses to that item will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return the last updated value</a:t>
            </a:r>
            <a:r>
              <a:rPr lang="en-US" sz="2000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Indie Flower" panose="02000000000000000000" pitchFamily="2" charset="0"/>
              </a:rPr>
              <a:t>NoSQL</a:t>
            </a:r>
            <a:r>
              <a:rPr lang="en-US" sz="2000" dirty="0" smtClean="0">
                <a:latin typeface="Indie Flower" panose="02000000000000000000" pitchFamily="2" charset="0"/>
              </a:rPr>
              <a:t> </a:t>
            </a:r>
            <a:r>
              <a:rPr lang="en-US" sz="2000" dirty="0">
                <a:latin typeface="Indie Flower" panose="02000000000000000000" pitchFamily="2" charset="0"/>
              </a:rPr>
              <a:t>databases are often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highly optimized key–value stores </a:t>
            </a:r>
            <a:r>
              <a:rPr lang="en-US" sz="2000" dirty="0">
                <a:latin typeface="Indie Flower" panose="02000000000000000000" pitchFamily="2" charset="0"/>
              </a:rPr>
              <a:t>intended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simple retrieval and appending operations</a:t>
            </a:r>
            <a:r>
              <a:rPr lang="en-US" sz="2000" dirty="0">
                <a:latin typeface="Indie Flower" panose="02000000000000000000" pitchFamily="2" charset="0"/>
              </a:rPr>
              <a:t>, with the goal being significant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performance benefits in terms of latency and throughput</a:t>
            </a:r>
            <a:r>
              <a:rPr lang="en-US" sz="20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Key–value stores </a:t>
            </a:r>
            <a:r>
              <a:rPr lang="en-US" sz="2000" dirty="0">
                <a:latin typeface="Indie Flower" panose="02000000000000000000" pitchFamily="2" charset="0"/>
              </a:rPr>
              <a:t>allow the application to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store its data in a schema-less way</a:t>
            </a:r>
            <a:r>
              <a:rPr lang="en-US" sz="2000" dirty="0">
                <a:latin typeface="Indie Flower" panose="02000000000000000000" pitchFamily="2" charset="0"/>
              </a:rPr>
              <a:t>. </a:t>
            </a:r>
            <a:endParaRPr lang="en-US" sz="20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1800" dirty="0" smtClean="0">
                <a:latin typeface="Indie Flower" panose="02000000000000000000" pitchFamily="2" charset="0"/>
              </a:rPr>
              <a:t>The </a:t>
            </a:r>
            <a:r>
              <a:rPr lang="en-US" sz="1800" dirty="0">
                <a:latin typeface="Indie Flower" panose="02000000000000000000" pitchFamily="2" charset="0"/>
              </a:rPr>
              <a:t>data could be stored in a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datatype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of a programming language </a:t>
            </a:r>
            <a:r>
              <a:rPr lang="en-US" sz="1800" dirty="0">
                <a:latin typeface="Indie Flower" panose="02000000000000000000" pitchFamily="2" charset="0"/>
              </a:rPr>
              <a:t>or an object. Because of this, there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need for a fixed data mod</a:t>
            </a:r>
            <a:r>
              <a:rPr lang="en-US" sz="1800" dirty="0">
                <a:latin typeface="Indie Flower" panose="02000000000000000000" pitchFamily="2" charset="0"/>
              </a:rPr>
              <a:t>el.</a:t>
            </a:r>
          </a:p>
          <a:p>
            <a:pPr algn="just"/>
            <a:endParaRPr lang="en-US" sz="20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4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 Amazon Elastic Beanstalk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AWS Elastic Beanstalk </a:t>
            </a:r>
            <a:r>
              <a:rPr lang="en-US" sz="1800" dirty="0" smtClean="0">
                <a:latin typeface="Indie Flower" panose="02000000000000000000" pitchFamily="2" charset="0"/>
              </a:rPr>
              <a:t>provides a solution </a:t>
            </a:r>
            <a:r>
              <a:rPr lang="en-US" sz="1800" dirty="0">
                <a:latin typeface="Indie Flower" panose="02000000000000000000" pitchFamily="2" charset="0"/>
              </a:rPr>
              <a:t>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quickly deploy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manage</a:t>
            </a:r>
            <a:r>
              <a:rPr lang="en-US" sz="1800" dirty="0">
                <a:latin typeface="Indie Flower" panose="02000000000000000000" pitchFamily="2" charset="0"/>
              </a:rPr>
              <a:t> applications in the AWS cloud.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simply upload your application</a:t>
            </a:r>
            <a:r>
              <a:rPr lang="en-US" sz="1800" dirty="0">
                <a:latin typeface="Indie Flower" panose="02000000000000000000" pitchFamily="2" charset="0"/>
              </a:rPr>
              <a:t>, and Elastic Beanstalk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</a:t>
            </a:r>
            <a:r>
              <a:rPr lang="en-US" sz="1800" dirty="0">
                <a:latin typeface="Indie Flower" panose="02000000000000000000" pitchFamily="2" charset="0"/>
              </a:rPr>
              <a:t> handles the deployment details of capacity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load balancing, auto-scaling, </a:t>
            </a:r>
            <a:r>
              <a:rPr lang="en-US" sz="1800" dirty="0">
                <a:latin typeface="Indie Flower" panose="02000000000000000000" pitchFamily="2" charset="0"/>
              </a:rPr>
              <a:t>and application health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Elastic </a:t>
            </a:r>
            <a:r>
              <a:rPr lang="en-US" sz="1800" dirty="0">
                <a:latin typeface="Indie Flower" panose="02000000000000000000" pitchFamily="2" charset="0"/>
              </a:rPr>
              <a:t>Beanstalk leverages AWS services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</a:t>
            </a:r>
            <a:r>
              <a:rPr lang="en-US" sz="1800" dirty="0" smtClean="0">
                <a:latin typeface="Indie Flower" panose="02000000000000000000" pitchFamily="2" charset="0"/>
              </a:rPr>
              <a:t>,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S3</a:t>
            </a:r>
            <a:r>
              <a:rPr lang="en-US" sz="1800" dirty="0">
                <a:latin typeface="Indie Flower" panose="02000000000000000000" pitchFamily="2" charset="0"/>
              </a:rPr>
              <a:t>,</a:t>
            </a:r>
            <a:r>
              <a:rPr lang="en-US" sz="1800" dirty="0" smtClean="0">
                <a:latin typeface="Indie Flower" panose="02000000000000000000" pitchFamily="2" charset="0"/>
              </a:rPr>
              <a:t> …. </a:t>
            </a:r>
            <a:endParaRPr lang="en-US" sz="1800" dirty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To </a:t>
            </a:r>
            <a:r>
              <a:rPr lang="en-US" sz="1800" dirty="0">
                <a:latin typeface="Indie Flower" panose="02000000000000000000" pitchFamily="2" charset="0"/>
              </a:rPr>
              <a:t>ensure easy portability of your application, Elastic Beanstalk is built using familiar software stacks such </a:t>
            </a:r>
            <a:r>
              <a:rPr lang="en-US" sz="1800" dirty="0" smtClean="0">
                <a:latin typeface="Indie Flower" panose="02000000000000000000" pitchFamily="2" charset="0"/>
              </a:rPr>
              <a:t>as:</a:t>
            </a:r>
          </a:p>
          <a:p>
            <a:pPr lvl="1"/>
            <a:r>
              <a:rPr lang="en-US" sz="1400" dirty="0" smtClean="0">
                <a:latin typeface="Indie Flower" panose="02000000000000000000" pitchFamily="2" charset="0"/>
              </a:rPr>
              <a:t>Apache </a:t>
            </a:r>
            <a:r>
              <a:rPr lang="en-US" sz="1400" dirty="0">
                <a:latin typeface="Indie Flower" panose="02000000000000000000" pitchFamily="2" charset="0"/>
              </a:rPr>
              <a:t>HTTP Server for Node.js, PHP and </a:t>
            </a:r>
            <a:r>
              <a:rPr lang="en-US" sz="1400" dirty="0" smtClean="0">
                <a:latin typeface="Indie Flower" panose="02000000000000000000" pitchFamily="2" charset="0"/>
              </a:rPr>
              <a:t>Python</a:t>
            </a:r>
          </a:p>
          <a:p>
            <a:pPr lvl="1"/>
            <a:r>
              <a:rPr lang="en-US" sz="1400" dirty="0" smtClean="0">
                <a:latin typeface="Indie Flower" panose="02000000000000000000" pitchFamily="2" charset="0"/>
              </a:rPr>
              <a:t>Passenger </a:t>
            </a:r>
            <a:r>
              <a:rPr lang="en-US" sz="1400" dirty="0">
                <a:latin typeface="Indie Flower" panose="02000000000000000000" pitchFamily="2" charset="0"/>
              </a:rPr>
              <a:t>for Ruby, </a:t>
            </a:r>
            <a:endParaRPr lang="en-US" sz="1400" dirty="0" smtClean="0">
              <a:latin typeface="Indie Flower" panose="02000000000000000000" pitchFamily="2" charset="0"/>
            </a:endParaRPr>
          </a:p>
          <a:p>
            <a:pPr lvl="1"/>
            <a:r>
              <a:rPr lang="en-US" sz="1400" dirty="0" smtClean="0">
                <a:latin typeface="Indie Flower" panose="02000000000000000000" pitchFamily="2" charset="0"/>
              </a:rPr>
              <a:t>IIS </a:t>
            </a:r>
            <a:r>
              <a:rPr lang="en-US" sz="1400" dirty="0">
                <a:latin typeface="Indie Flower" panose="02000000000000000000" pitchFamily="2" charset="0"/>
              </a:rPr>
              <a:t>7.5 for .</a:t>
            </a:r>
            <a:r>
              <a:rPr lang="en-US" sz="1400" dirty="0" smtClean="0">
                <a:latin typeface="Indie Flower" panose="02000000000000000000" pitchFamily="2" charset="0"/>
              </a:rPr>
              <a:t>NET</a:t>
            </a:r>
          </a:p>
          <a:p>
            <a:pPr lvl="1"/>
            <a:r>
              <a:rPr lang="en-US" sz="1400" dirty="0" smtClean="0">
                <a:latin typeface="Indie Flower" panose="02000000000000000000" pitchFamily="2" charset="0"/>
              </a:rPr>
              <a:t>Apache </a:t>
            </a:r>
            <a:r>
              <a:rPr lang="en-US" sz="1400" dirty="0">
                <a:latin typeface="Indie Flower" panose="02000000000000000000" pitchFamily="2" charset="0"/>
              </a:rPr>
              <a:t>Tomcat for Java. </a:t>
            </a:r>
            <a:endParaRPr lang="en-US" sz="14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There </a:t>
            </a:r>
            <a:r>
              <a:rPr lang="en-US" sz="1800" dirty="0">
                <a:latin typeface="Indie Flower" panose="02000000000000000000" pitchFamily="2" charset="0"/>
              </a:rPr>
              <a:t>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additional charge </a:t>
            </a:r>
            <a:r>
              <a:rPr lang="en-US" sz="1800" dirty="0">
                <a:latin typeface="Indie Flower" panose="02000000000000000000" pitchFamily="2" charset="0"/>
              </a:rPr>
              <a:t>for Elastic Beanstalk -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only for the AWS resources </a:t>
            </a:r>
            <a:r>
              <a:rPr lang="en-US" sz="1800" dirty="0">
                <a:latin typeface="Indie Flower" panose="02000000000000000000" pitchFamily="2" charset="0"/>
              </a:rPr>
              <a:t>needed to store and run your applications.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21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76200"/>
            <a:ext cx="2828925" cy="607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9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Cross Service Features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22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8" idx="1"/>
          </p:cNvCxnSpPr>
          <p:nvPr/>
        </p:nvCxnSpPr>
        <p:spPr>
          <a:xfrm flipV="1">
            <a:off x="3200400" y="3088666"/>
            <a:ext cx="1762113" cy="72007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1905000" y="4540225"/>
            <a:ext cx="2057400" cy="35160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9664" y="5408711"/>
            <a:ext cx="2765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http://aws.amazon.com/cloudwatch/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968699" y="4343168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CloudWatch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3814" y="3581400"/>
            <a:ext cx="2949986" cy="1066800"/>
            <a:chOff x="3679414" y="2286000"/>
            <a:chExt cx="2949986" cy="1066800"/>
          </a:xfrm>
        </p:grpSpPr>
        <p:pic>
          <p:nvPicPr>
            <p:cNvPr id="48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224001" y="2590800"/>
              <a:ext cx="1643399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  <a:endParaRPr lang="en-US" sz="2000" b="1" dirty="0">
                <a:solidFill>
                  <a:schemeClr val="accent5">
                    <a:lumMod val="5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1026" name="Picture 2" descr="http://databasesincloud.files.wordpress.com/2011/11/amc_cloudwatch_rd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99" y="4497288"/>
            <a:ext cx="762000" cy="5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4471552" y="3730823"/>
            <a:ext cx="2310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8"/>
              </a:rPr>
              <a:t>http://aws.amazon.com/swf/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962513" y="2362200"/>
            <a:ext cx="1314195" cy="1524000"/>
            <a:chOff x="4419600" y="2362200"/>
            <a:chExt cx="828686" cy="1004455"/>
          </a:xfrm>
        </p:grpSpPr>
        <p:pic>
          <p:nvPicPr>
            <p:cNvPr id="58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513996" y="3018098"/>
              <a:ext cx="603050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SWF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60" name="Picture 6" descr="http://www.edrawsoft.com/images/workflow/service%20workflow%20fu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33" y="2586054"/>
            <a:ext cx="797631" cy="69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 	Amazon </a:t>
            </a:r>
            <a:r>
              <a:rPr lang="en-US" sz="3600" dirty="0" err="1" smtClean="0">
                <a:latin typeface="Indie Flower" panose="02000000000000000000" pitchFamily="2" charset="0"/>
              </a:rPr>
              <a:t>CloudWatch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87778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 for AWS cloud resources </a:t>
            </a:r>
            <a:r>
              <a:rPr lang="en-US" sz="1800" dirty="0">
                <a:latin typeface="Indie Flower" panose="02000000000000000000" pitchFamily="2" charset="0"/>
              </a:rPr>
              <a:t>and the applications customers run on AWS.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r>
              <a:rPr lang="en-US" sz="1800" dirty="0" smtClean="0">
                <a:latin typeface="Indie Flower" panose="02000000000000000000" pitchFamily="2" charset="0"/>
              </a:rPr>
              <a:t>Amazon </a:t>
            </a:r>
            <a:r>
              <a:rPr lang="en-US" sz="1800" dirty="0" err="1"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lets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programmatically</a:t>
            </a:r>
            <a:r>
              <a:rPr lang="en-US" sz="1800" dirty="0">
                <a:latin typeface="Indie Flower" panose="02000000000000000000" pitchFamily="2" charset="0"/>
              </a:rPr>
              <a:t> retrieve your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 data</a:t>
            </a:r>
            <a:r>
              <a:rPr lang="en-US" sz="1800" dirty="0">
                <a:latin typeface="Indie Flower" panose="02000000000000000000" pitchFamily="2" charset="0"/>
              </a:rPr>
              <a:t>, view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graphs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set alarms </a:t>
            </a:r>
            <a:r>
              <a:rPr lang="en-US" sz="1800" dirty="0">
                <a:latin typeface="Indie Flower" panose="02000000000000000000" pitchFamily="2" charset="0"/>
              </a:rPr>
              <a:t>to help you troubleshoot, spot trends,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take automated action </a:t>
            </a:r>
            <a:r>
              <a:rPr lang="en-US" sz="1800" dirty="0">
                <a:latin typeface="Indie Flower" panose="02000000000000000000" pitchFamily="2" charset="0"/>
              </a:rPr>
              <a:t>based on the state of your cloud environment.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dirty="0" err="1"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enables you to monitor your AWS resources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up-to-the-minute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real-time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dirty="0" smtClean="0">
                <a:latin typeface="Indie Flower" panose="02000000000000000000" pitchFamily="2" charset="0"/>
              </a:rPr>
              <a:t>including: </a:t>
            </a: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Amazon </a:t>
            </a:r>
            <a:r>
              <a:rPr lang="en-US" sz="1600" dirty="0">
                <a:latin typeface="Indie Flower" panose="02000000000000000000" pitchFamily="2" charset="0"/>
              </a:rPr>
              <a:t>EC2 instances,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Amazon </a:t>
            </a:r>
            <a:r>
              <a:rPr lang="en-US" sz="1600" dirty="0">
                <a:latin typeface="Indie Flower" panose="02000000000000000000" pitchFamily="2" charset="0"/>
              </a:rPr>
              <a:t>EBS volumes,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Elastic </a:t>
            </a:r>
            <a:r>
              <a:rPr lang="en-US" sz="1600" dirty="0">
                <a:latin typeface="Indie Flower" panose="02000000000000000000" pitchFamily="2" charset="0"/>
              </a:rPr>
              <a:t>Load Balancers</a:t>
            </a:r>
            <a:r>
              <a:rPr lang="en-US" sz="1600" dirty="0" smtClean="0">
                <a:latin typeface="Indie Flower" panose="02000000000000000000" pitchFamily="2" charset="0"/>
              </a:rPr>
              <a:t>,</a:t>
            </a: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Amazon </a:t>
            </a:r>
            <a:r>
              <a:rPr lang="en-US" sz="1600" dirty="0">
                <a:latin typeface="Indie Flower" panose="02000000000000000000" pitchFamily="2" charset="0"/>
              </a:rPr>
              <a:t>RDS DB instances. </a:t>
            </a:r>
            <a:endParaRPr lang="en-US" sz="16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Metrics </a:t>
            </a:r>
            <a:r>
              <a:rPr lang="en-US" sz="1800" dirty="0">
                <a:latin typeface="Indie Flower" panose="02000000000000000000" pitchFamily="2" charset="0"/>
              </a:rPr>
              <a:t>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CPU utilization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latency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request counts </a:t>
            </a:r>
            <a:r>
              <a:rPr lang="en-US" sz="1800" dirty="0">
                <a:latin typeface="Indie Flower" panose="02000000000000000000" pitchFamily="2" charset="0"/>
              </a:rPr>
              <a:t>are provided automatically for these AWS resources. </a:t>
            </a:r>
            <a:endParaRPr lang="en-US" sz="18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Customers can </a:t>
            </a:r>
            <a:r>
              <a:rPr lang="en-US" sz="1800" dirty="0">
                <a:latin typeface="Indie Flower" panose="02000000000000000000" pitchFamily="2" charset="0"/>
              </a:rPr>
              <a:t>also supply </a:t>
            </a:r>
            <a:r>
              <a:rPr lang="en-US" sz="1800" dirty="0" smtClean="0">
                <a:latin typeface="Indie Flower" panose="02000000000000000000" pitchFamily="2" charset="0"/>
              </a:rPr>
              <a:t>their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own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custom application and system metrics</a:t>
            </a:r>
            <a:r>
              <a:rPr lang="en-US" sz="1800" dirty="0">
                <a:latin typeface="Indie Flower" panose="02000000000000000000" pitchFamily="2" charset="0"/>
              </a:rPr>
              <a:t>,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memory usage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transaction volumes</a:t>
            </a:r>
            <a:r>
              <a:rPr lang="en-US" sz="1800" dirty="0">
                <a:latin typeface="Indie Flower" panose="02000000000000000000" pitchFamily="2" charset="0"/>
              </a:rPr>
              <a:t>, 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error rates</a:t>
            </a:r>
            <a:r>
              <a:rPr lang="en-US" sz="1800" dirty="0" smtClean="0">
                <a:latin typeface="Indie Flower" panose="02000000000000000000" pitchFamily="2" charset="0"/>
              </a:rPr>
              <a:t>,.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23</a:t>
            </a:fld>
            <a:endParaRPr kumimoji="0" lang="en-US"/>
          </a:p>
        </p:txBody>
      </p:sp>
      <p:grpSp>
        <p:nvGrpSpPr>
          <p:cNvPr id="9" name="Group 8"/>
          <p:cNvGrpSpPr/>
          <p:nvPr/>
        </p:nvGrpSpPr>
        <p:grpSpPr>
          <a:xfrm rot="19767678">
            <a:off x="-48208" y="224736"/>
            <a:ext cx="2255767" cy="1025918"/>
            <a:chOff x="3679414" y="2286000"/>
            <a:chExt cx="2949986" cy="1066800"/>
          </a:xfrm>
        </p:grpSpPr>
        <p:pic>
          <p:nvPicPr>
            <p:cNvPr id="10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151409" y="2636173"/>
              <a:ext cx="1788590" cy="563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  <a:endParaRPr lang="en-US" sz="1600" b="1" dirty="0">
                <a:solidFill>
                  <a:schemeClr val="accent5">
                    <a:lumMod val="5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3193"/>
            <a:ext cx="3384288" cy="61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40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  Amazon </a:t>
            </a:r>
            <a:r>
              <a:rPr lang="en-US" sz="3600" dirty="0">
                <a:latin typeface="Indie Flower" panose="02000000000000000000" pitchFamily="2" charset="0"/>
              </a:rPr>
              <a:t>Simple Workflow </a:t>
            </a:r>
            <a:r>
              <a:rPr lang="en-US" sz="3600" dirty="0" smtClean="0">
                <a:latin typeface="Indie Flower" panose="02000000000000000000" pitchFamily="2" charset="0"/>
              </a:rPr>
              <a:t>Service (SWF)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SWF </a:t>
            </a:r>
            <a:r>
              <a:rPr lang="en-US" dirty="0">
                <a:latin typeface="Indie Flower" panose="02000000000000000000" pitchFamily="2" charset="0"/>
              </a:rPr>
              <a:t>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task coordination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state management service</a:t>
            </a:r>
            <a:r>
              <a:rPr lang="en-US" dirty="0">
                <a:latin typeface="Indie Flower" panose="02000000000000000000" pitchFamily="2" charset="0"/>
              </a:rPr>
              <a:t> for cloud applications.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Using </a:t>
            </a:r>
            <a:r>
              <a:rPr lang="en-US" dirty="0">
                <a:latin typeface="Indie Flower" panose="02000000000000000000" pitchFamily="2" charset="0"/>
              </a:rPr>
              <a:t>Amazon SWF,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structure</a:t>
            </a:r>
            <a:r>
              <a:rPr lang="en-US" dirty="0">
                <a:latin typeface="Indie Flower" panose="02000000000000000000" pitchFamily="2" charset="0"/>
              </a:rPr>
              <a:t> the various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processing steps </a:t>
            </a:r>
            <a:r>
              <a:rPr lang="en-US" dirty="0">
                <a:latin typeface="Indie Flower" panose="02000000000000000000" pitchFamily="2" charset="0"/>
              </a:rPr>
              <a:t>in an application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runs across one or more machines </a:t>
            </a:r>
            <a:r>
              <a:rPr lang="en-US" dirty="0">
                <a:latin typeface="Indie Flower" panose="02000000000000000000" pitchFamily="2" charset="0"/>
              </a:rPr>
              <a:t>as a set of “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tasks</a:t>
            </a:r>
            <a:r>
              <a:rPr lang="en-US" dirty="0">
                <a:latin typeface="Indie Flower" panose="02000000000000000000" pitchFamily="2" charset="0"/>
              </a:rPr>
              <a:t>.”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Amazon </a:t>
            </a:r>
            <a:r>
              <a:rPr lang="en-US" dirty="0">
                <a:latin typeface="Indie Flower" panose="02000000000000000000" pitchFamily="2" charset="0"/>
              </a:rPr>
              <a:t>SWF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manages dependencies </a:t>
            </a:r>
            <a:r>
              <a:rPr lang="en-US" dirty="0">
                <a:latin typeface="Indie Flower" panose="02000000000000000000" pitchFamily="2" charset="0"/>
              </a:rPr>
              <a:t>between the tasks,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schedules</a:t>
            </a:r>
            <a:r>
              <a:rPr lang="en-US" dirty="0">
                <a:latin typeface="Indie Flower" panose="02000000000000000000" pitchFamily="2" charset="0"/>
              </a:rPr>
              <a:t> the tasks for execution, and runs any logic that needs to be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executed in parallel</a:t>
            </a:r>
            <a:r>
              <a:rPr lang="en-US" dirty="0">
                <a:latin typeface="Indie Flower" panose="02000000000000000000" pitchFamily="2" charset="0"/>
              </a:rPr>
              <a:t>. </a:t>
            </a:r>
            <a:endParaRPr lang="en-US" dirty="0" smtClean="0">
              <a:latin typeface="Indie Flower" panose="02000000000000000000" pitchFamily="2" charset="0"/>
            </a:endParaRP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The </a:t>
            </a:r>
            <a:r>
              <a:rPr lang="en-US" dirty="0">
                <a:latin typeface="Indie Flower" panose="02000000000000000000" pitchFamily="2" charset="0"/>
              </a:rPr>
              <a:t>service also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tracks</a:t>
            </a:r>
            <a:r>
              <a:rPr lang="en-US" dirty="0" smtClean="0">
                <a:latin typeface="Indie Flower" panose="02000000000000000000" pitchFamily="2" charset="0"/>
              </a:rPr>
              <a:t> the tasks’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progress</a:t>
            </a:r>
            <a:r>
              <a:rPr lang="en-US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dirty="0" smtClean="0">
                <a:latin typeface="Indie Flower" panose="02000000000000000000" pitchFamily="2" charset="0"/>
              </a:rPr>
              <a:t>As the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business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requirements change</a:t>
            </a:r>
            <a:r>
              <a:rPr lang="en-US" dirty="0">
                <a:latin typeface="Indie Flower" panose="02000000000000000000" pitchFamily="2" charset="0"/>
              </a:rPr>
              <a:t>, Amazon SWF makes it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easy to change application logic </a:t>
            </a:r>
            <a:r>
              <a:rPr lang="en-US" dirty="0">
                <a:latin typeface="Indie Flower" panose="02000000000000000000" pitchFamily="2" charset="0"/>
              </a:rPr>
              <a:t>without having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worry about the underlying state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machinery</a:t>
            </a:r>
            <a:r>
              <a:rPr lang="en-US" dirty="0" smtClean="0"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flow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control</a:t>
            </a:r>
            <a:r>
              <a:rPr lang="en-US" dirty="0" smtClean="0">
                <a:latin typeface="Indie Flower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24</a:t>
            </a:fld>
            <a:endParaRPr kumimoji="0" lang="en-US"/>
          </a:p>
        </p:txBody>
      </p:sp>
      <p:grpSp>
        <p:nvGrpSpPr>
          <p:cNvPr id="9" name="Group 8"/>
          <p:cNvGrpSpPr/>
          <p:nvPr/>
        </p:nvGrpSpPr>
        <p:grpSpPr>
          <a:xfrm rot="19767678">
            <a:off x="-48208" y="224736"/>
            <a:ext cx="2255767" cy="1025918"/>
            <a:chOff x="3679414" y="2286000"/>
            <a:chExt cx="2949986" cy="1066800"/>
          </a:xfrm>
        </p:grpSpPr>
        <p:pic>
          <p:nvPicPr>
            <p:cNvPr id="10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151409" y="2636173"/>
              <a:ext cx="1788590" cy="563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  <a:endParaRPr lang="en-US" sz="1600" b="1" dirty="0">
                <a:solidFill>
                  <a:schemeClr val="accent5">
                    <a:lumMod val="5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"/>
            <a:ext cx="3276600" cy="637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1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What is Amazon Web Services ?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900196"/>
            <a:ext cx="8534400" cy="281940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Web Services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(AWS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) </a:t>
            </a:r>
            <a:r>
              <a:rPr lang="en-US" sz="3200" dirty="0">
                <a:latin typeface="Indie Flower" panose="02000000000000000000" pitchFamily="2" charset="0"/>
              </a:rPr>
              <a:t>is a collection of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remote computing services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(web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services) </a:t>
            </a:r>
            <a:r>
              <a:rPr lang="en-US" sz="3200" dirty="0">
                <a:latin typeface="Indie Flower" panose="02000000000000000000" pitchFamily="2" charset="0"/>
              </a:rPr>
              <a:t>that together make up a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cloud computing platform</a:t>
            </a:r>
            <a:r>
              <a:rPr lang="en-US" sz="3200" dirty="0">
                <a:latin typeface="Indie Flower" panose="02000000000000000000" pitchFamily="2" charset="0"/>
              </a:rPr>
              <a:t>, offered over the Internet by Amazon.com. </a:t>
            </a:r>
            <a:endParaRPr lang="en-US" sz="32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3200" dirty="0" smtClean="0">
                <a:latin typeface="Indie Flower" panose="02000000000000000000" pitchFamily="2" charset="0"/>
              </a:rPr>
              <a:t>Website: </a:t>
            </a:r>
            <a:r>
              <a:rPr lang="en-US" sz="3200" dirty="0">
                <a:latin typeface="Indie Flower" panose="02000000000000000000" pitchFamily="2" charset="0"/>
              </a:rPr>
              <a:t>	</a:t>
            </a:r>
            <a:r>
              <a:rPr lang="en-US" sz="3200" dirty="0" smtClean="0">
                <a:latin typeface="Indie Flower" panose="02000000000000000000" pitchFamily="2" charset="0"/>
                <a:hlinkClick r:id="rId2"/>
              </a:rPr>
              <a:t>http://aws.amazon.com</a:t>
            </a:r>
            <a:endParaRPr lang="en-US" sz="3200" dirty="0" smtClean="0">
              <a:latin typeface="Indie Flower" panose="02000000000000000000" pitchFamily="2" charset="0"/>
            </a:endParaRPr>
          </a:p>
          <a:p>
            <a:pPr algn="just"/>
            <a:r>
              <a:rPr lang="en-US" sz="3200" dirty="0" smtClean="0">
                <a:latin typeface="Indie Flower" panose="02000000000000000000" pitchFamily="2" charset="0"/>
              </a:rPr>
              <a:t>AWS </a:t>
            </a:r>
            <a:r>
              <a:rPr lang="en-US" sz="3200" dirty="0">
                <a:latin typeface="Indie Flower" panose="02000000000000000000" pitchFamily="2" charset="0"/>
              </a:rPr>
              <a:t>is located in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9 geographical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'Regions</a:t>
            </a:r>
            <a:r>
              <a:rPr lang="en-US" sz="3200" dirty="0" smtClean="0">
                <a:latin typeface="Indie Flower" panose="02000000000000000000" pitchFamily="2" charset="0"/>
              </a:rPr>
              <a:t>‘. Each </a:t>
            </a:r>
            <a:r>
              <a:rPr lang="en-US" sz="3200" dirty="0">
                <a:latin typeface="Indie Flower" panose="02000000000000000000" pitchFamily="2" charset="0"/>
              </a:rPr>
              <a:t>Region is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wholly contained within a single country</a:t>
            </a:r>
            <a:r>
              <a:rPr lang="en-US" sz="3200" dirty="0">
                <a:latin typeface="Indie Flower" panose="02000000000000000000" pitchFamily="2" charset="0"/>
              </a:rPr>
              <a:t> and all of its data and services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stay</a:t>
            </a:r>
            <a:r>
              <a:rPr lang="en-US" sz="3200" dirty="0">
                <a:latin typeface="Indie Flower" panose="02000000000000000000" pitchFamily="2" charset="0"/>
              </a:rPr>
              <a:t> within the designated Region.</a:t>
            </a:r>
          </a:p>
          <a:p>
            <a:pPr algn="just"/>
            <a:r>
              <a:rPr lang="en-US" sz="3200" dirty="0">
                <a:latin typeface="Indie Flower" panose="02000000000000000000" pitchFamily="2" charset="0"/>
              </a:rPr>
              <a:t>Each Region has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multiple 'Availability Zones</a:t>
            </a:r>
            <a:r>
              <a:rPr lang="en-US" sz="3200" dirty="0">
                <a:latin typeface="Indie Flower" panose="02000000000000000000" pitchFamily="2" charset="0"/>
              </a:rPr>
              <a:t>', which are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distinct data centers </a:t>
            </a:r>
            <a:r>
              <a:rPr lang="en-US" sz="3200" dirty="0">
                <a:latin typeface="Indie Flower" panose="02000000000000000000" pitchFamily="2" charset="0"/>
              </a:rPr>
              <a:t>providing AWS services. Availability Zones are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isolated from each other </a:t>
            </a:r>
            <a:r>
              <a:rPr lang="en-US" sz="3200" dirty="0">
                <a:latin typeface="Indie Flower" panose="02000000000000000000" pitchFamily="2" charset="0"/>
              </a:rPr>
              <a:t>to prevent outages from spreading between Zones. However, Several services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operate across </a:t>
            </a:r>
            <a:r>
              <a:rPr lang="en-US" sz="3200" dirty="0">
                <a:latin typeface="Indie Flower" panose="02000000000000000000" pitchFamily="2" charset="0"/>
              </a:rPr>
              <a:t>Availability Zones (e.g. S3, </a:t>
            </a:r>
            <a:r>
              <a:rPr lang="en-US" sz="3200" dirty="0" err="1">
                <a:latin typeface="Indie Flower" panose="02000000000000000000" pitchFamily="2" charset="0"/>
              </a:rPr>
              <a:t>DynamoDB</a:t>
            </a:r>
            <a:r>
              <a:rPr lang="en-US" sz="3200" dirty="0" smtClean="0">
                <a:latin typeface="Indie Flower" panose="02000000000000000000" pitchFamily="2" charset="0"/>
              </a:rPr>
              <a:t>).</a:t>
            </a:r>
            <a:endParaRPr lang="en-US" sz="3200" dirty="0">
              <a:latin typeface="Indie Flower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3</a:t>
            </a:fld>
            <a:endParaRPr kumimoji="0"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81150" y="4610940"/>
            <a:ext cx="5962650" cy="2371725"/>
            <a:chOff x="1581150" y="4267200"/>
            <a:chExt cx="5962650" cy="23717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150" y="4267200"/>
              <a:ext cx="5962650" cy="23717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5"/>
            <a:stretch/>
          </p:blipFill>
          <p:spPr bwMode="auto">
            <a:xfrm>
              <a:off x="1676400" y="6096000"/>
              <a:ext cx="1174750" cy="293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057"/>
            <a:stretch/>
          </p:blipFill>
          <p:spPr bwMode="auto">
            <a:xfrm>
              <a:off x="1723572" y="5791200"/>
              <a:ext cx="712107" cy="293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97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What is AWS Offering?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905000"/>
            <a:ext cx="8534400" cy="50292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Low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Ongoing Cost: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pay-as-you-go </a:t>
            </a:r>
            <a:r>
              <a:rPr lang="en-US" sz="1800" dirty="0">
                <a:latin typeface="Indie Flower" panose="02000000000000000000" pitchFamily="2" charset="0"/>
              </a:rPr>
              <a:t>pricing with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Indie Flower" panose="02000000000000000000" pitchFamily="2" charset="0"/>
              </a:rPr>
              <a:t>no up-front expenses </a:t>
            </a:r>
            <a:r>
              <a:rPr lang="en-US" sz="1800" dirty="0">
                <a:latin typeface="Indie Flower" panose="02000000000000000000" pitchFamily="2" charset="0"/>
              </a:rPr>
              <a:t>or long-term </a:t>
            </a:r>
            <a:r>
              <a:rPr lang="en-US" sz="1800" dirty="0" smtClean="0">
                <a:latin typeface="Indie Flower" panose="02000000000000000000" pitchFamily="2" charset="0"/>
              </a:rPr>
              <a:t>commitments.</a:t>
            </a: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Instant Elasticity &amp; Flexible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Capacity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: (scaling up and down)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Eliminate guessing on your infrastructure capacity </a:t>
            </a:r>
            <a:r>
              <a:rPr lang="en-US" sz="1800" dirty="0" smtClean="0">
                <a:latin typeface="Indie Flower" panose="02000000000000000000" pitchFamily="2" charset="0"/>
              </a:rPr>
              <a:t>needs.</a:t>
            </a:r>
            <a:endParaRPr lang="en-US" sz="1800" dirty="0">
              <a:latin typeface="Indie Flower" panose="02000000000000000000" pitchFamily="2" charset="0"/>
            </a:endParaRP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Speed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&amp; Agility: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Develop and deploy applications </a:t>
            </a:r>
            <a:r>
              <a:rPr lang="en-US" sz="1800" dirty="0" smtClean="0">
                <a:latin typeface="Indie Flower" panose="02000000000000000000" pitchFamily="2" charset="0"/>
              </a:rPr>
              <a:t>faster </a:t>
            </a:r>
            <a:r>
              <a:rPr lang="en-US" sz="1800" dirty="0">
                <a:latin typeface="Indie Flower" panose="02000000000000000000" pitchFamily="2" charset="0"/>
              </a:rPr>
              <a:t>Instead of waiting weeks or months for </a:t>
            </a:r>
            <a:r>
              <a:rPr lang="en-US" sz="1800" dirty="0" smtClean="0">
                <a:latin typeface="Indie Flower" panose="02000000000000000000" pitchFamily="2" charset="0"/>
              </a:rPr>
              <a:t>hardware to arrive and get installed.</a:t>
            </a: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Apps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not Ops: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Focus on </a:t>
            </a:r>
            <a:r>
              <a:rPr lang="en-US" sz="1800" dirty="0" smtClean="0">
                <a:latin typeface="Indie Flower" panose="02000000000000000000" pitchFamily="2" charset="0"/>
              </a:rPr>
              <a:t>projects. Lets </a:t>
            </a:r>
            <a:r>
              <a:rPr lang="en-US" sz="1800" dirty="0">
                <a:latin typeface="Indie Flower" panose="02000000000000000000" pitchFamily="2" charset="0"/>
              </a:rPr>
              <a:t>you shift resources away from data center investments and operations and move them to innovative new projects. 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Global Reach: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Take your apps global in </a:t>
            </a:r>
            <a:r>
              <a:rPr lang="en-US" sz="1800" dirty="0" smtClean="0">
                <a:latin typeface="Indie Flower" panose="02000000000000000000" pitchFamily="2" charset="0"/>
              </a:rPr>
              <a:t>minutes.</a:t>
            </a:r>
            <a:endParaRPr lang="en-US" sz="1800" dirty="0">
              <a:latin typeface="Indie Flower" panose="02000000000000000000" pitchFamily="2" charset="0"/>
            </a:endParaRP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Open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and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Flexible: </a:t>
            </a:r>
            <a:r>
              <a:rPr lang="en-US" sz="1800" dirty="0" smtClean="0">
                <a:latin typeface="Indie Flower" panose="02000000000000000000" pitchFamily="2" charset="0"/>
              </a:rPr>
              <a:t>You </a:t>
            </a:r>
            <a:r>
              <a:rPr lang="en-US" sz="1800" dirty="0">
                <a:latin typeface="Indie Flower" panose="02000000000000000000" pitchFamily="2" charset="0"/>
              </a:rPr>
              <a:t>choose the development platform or programming model that makes the most sense for your business. </a:t>
            </a: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Secure:  </a:t>
            </a:r>
            <a:r>
              <a:rPr lang="en-US" sz="1800" dirty="0" smtClean="0">
                <a:latin typeface="Indie Flower" panose="02000000000000000000" pitchFamily="2" charset="0"/>
              </a:rPr>
              <a:t>Allows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 smtClean="0">
                <a:latin typeface="Indie Flower" panose="02000000000000000000" pitchFamily="2" charset="0"/>
              </a:rPr>
              <a:t>your application to take advantage of the multiple </a:t>
            </a:r>
            <a:r>
              <a:rPr lang="en-US" sz="1800" dirty="0">
                <a:latin typeface="Indie Flower" panose="02000000000000000000" pitchFamily="2" charset="0"/>
              </a:rPr>
              <a:t>layers of operational and physical security </a:t>
            </a:r>
            <a:r>
              <a:rPr lang="en-US" sz="1800" dirty="0" smtClean="0">
                <a:latin typeface="Indie Flower" panose="02000000000000000000" pitchFamily="2" charset="0"/>
              </a:rPr>
              <a:t>in the AWS data </a:t>
            </a:r>
            <a:r>
              <a:rPr lang="en-US" sz="1800" dirty="0">
                <a:latin typeface="Indie Flower" panose="02000000000000000000" pitchFamily="2" charset="0"/>
              </a:rPr>
              <a:t>centers </a:t>
            </a:r>
            <a:r>
              <a:rPr lang="en-US" sz="1800" dirty="0" smtClean="0">
                <a:latin typeface="Indie Flower" panose="02000000000000000000" pitchFamily="2" charset="0"/>
              </a:rPr>
              <a:t>to </a:t>
            </a:r>
            <a:r>
              <a:rPr lang="en-US" sz="1800" dirty="0">
                <a:latin typeface="Indie Flower" panose="02000000000000000000" pitchFamily="2" charset="0"/>
              </a:rPr>
              <a:t>ensure the integrity and safety of your data.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71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The Amazon Web Services Universe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5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29000" y="2819400"/>
            <a:ext cx="0" cy="3003039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3657600" y="4610100"/>
            <a:ext cx="3483386" cy="3810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57600" y="3429000"/>
            <a:ext cx="3483386" cy="3810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42057" y="4756269"/>
            <a:ext cx="2111786" cy="1066170"/>
            <a:chOff x="3679414" y="4725030"/>
            <a:chExt cx="2111786" cy="1066170"/>
          </a:xfrm>
        </p:grpSpPr>
        <p:pic>
          <p:nvPicPr>
            <p:cNvPr id="3079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902198" y="4984775"/>
              <a:ext cx="1624163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20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30436" y="3453674"/>
            <a:ext cx="3013364" cy="1118326"/>
            <a:chOff x="3616036" y="3453674"/>
            <a:chExt cx="3013364" cy="1118326"/>
          </a:xfrm>
        </p:grpSpPr>
        <p:pic>
          <p:nvPicPr>
            <p:cNvPr id="308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088620" y="3811987"/>
              <a:ext cx="2068195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65214" y="2286000"/>
            <a:ext cx="2949986" cy="1066800"/>
            <a:chOff x="3679414" y="2286000"/>
            <a:chExt cx="2949986" cy="1066800"/>
          </a:xfrm>
        </p:grpSpPr>
        <p:pic>
          <p:nvPicPr>
            <p:cNvPr id="3083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224001" y="2590800"/>
              <a:ext cx="1643399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  <a:endParaRPr lang="en-US" sz="2000" b="1" dirty="0">
                <a:solidFill>
                  <a:schemeClr val="accent5">
                    <a:lumMod val="5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/>
          <p:nvPr/>
        </p:nvCxnSpPr>
        <p:spPr>
          <a:xfrm flipV="1">
            <a:off x="3200400" y="2900450"/>
            <a:ext cx="1253836" cy="68095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082" idx="1"/>
          </p:cNvCxnSpPr>
          <p:nvPr/>
        </p:nvCxnSpPr>
        <p:spPr>
          <a:xfrm>
            <a:off x="3124200" y="3811987"/>
            <a:ext cx="1406236" cy="20085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3032002" y="4114800"/>
            <a:ext cx="1616198" cy="1020297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90600" y="2900449"/>
            <a:ext cx="2514600" cy="1874522"/>
            <a:chOff x="914400" y="2900449"/>
            <a:chExt cx="2514600" cy="1874522"/>
          </a:xfrm>
        </p:grpSpPr>
        <p:pic>
          <p:nvPicPr>
            <p:cNvPr id="3084" name="Picture 12" descr="C:\Users\shadi\Desktop\hd-blogshapes\hd-blogshapes\circle-transp-red5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900449"/>
              <a:ext cx="2514600" cy="187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24000" y="3581400"/>
              <a:ext cx="1431802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Management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Interface</a:t>
              </a:r>
              <a:endPara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3105" name="Group 3104"/>
          <p:cNvGrpSpPr/>
          <p:nvPr/>
        </p:nvGrpSpPr>
        <p:grpSpPr>
          <a:xfrm rot="5400000" flipV="1">
            <a:off x="3989027" y="3173039"/>
            <a:ext cx="817514" cy="653232"/>
            <a:chOff x="6964720" y="3489124"/>
            <a:chExt cx="1902189" cy="1553697"/>
          </a:xfrm>
        </p:grpSpPr>
        <p:pic>
          <p:nvPicPr>
            <p:cNvPr id="65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495310" y="3633641"/>
              <a:ext cx="1371599" cy="138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4720" y="3489124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 rot="5400000" flipV="1">
            <a:off x="4168414" y="4365987"/>
            <a:ext cx="802256" cy="604683"/>
            <a:chOff x="6964720" y="3489124"/>
            <a:chExt cx="1902189" cy="1553697"/>
          </a:xfrm>
        </p:grpSpPr>
        <p:pic>
          <p:nvPicPr>
            <p:cNvPr id="69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495310" y="3633641"/>
              <a:ext cx="1371599" cy="138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4720" y="3489124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 rot="4297823">
            <a:off x="6123413" y="3190024"/>
            <a:ext cx="2910209" cy="1690358"/>
            <a:chOff x="6963992" y="3492486"/>
            <a:chExt cx="1890300" cy="2207105"/>
          </a:xfrm>
        </p:grpSpPr>
        <p:pic>
          <p:nvPicPr>
            <p:cNvPr id="72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365" flipH="1" flipV="1">
              <a:off x="7482693" y="3779655"/>
              <a:ext cx="1371599" cy="191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3992" y="3492486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78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Management Interface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6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740392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3908412"/>
            <a:ext cx="2209800" cy="37755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35" idx="1"/>
          </p:cNvCxnSpPr>
          <p:nvPr/>
        </p:nvCxnSpPr>
        <p:spPr>
          <a:xfrm>
            <a:off x="2371714" y="4495802"/>
            <a:ext cx="1295400" cy="922575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90600" y="2900449"/>
            <a:ext cx="2514600" cy="1874522"/>
            <a:chOff x="914400" y="2900449"/>
            <a:chExt cx="2514600" cy="1874522"/>
          </a:xfrm>
        </p:grpSpPr>
        <p:sp>
          <p:nvSpPr>
            <p:cNvPr id="9" name="TextBox 8"/>
            <p:cNvSpPr txBox="1"/>
            <p:nvPr/>
          </p:nvSpPr>
          <p:spPr>
            <a:xfrm>
              <a:off x="1524000" y="3581400"/>
              <a:ext cx="1431802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Management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Interface</a:t>
              </a:r>
              <a:endPara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Indie Flower" panose="02000000000000000000" pitchFamily="2" charset="0"/>
              </a:endParaRPr>
            </a:p>
          </p:txBody>
        </p:sp>
        <p:pic>
          <p:nvPicPr>
            <p:cNvPr id="3084" name="Picture 12" descr="C:\Users\shadi\Desktop\hd-blogshapes\hd-blogshapes\circle-transp-red5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900449"/>
              <a:ext cx="2514600" cy="187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4962514" y="2362200"/>
            <a:ext cx="828686" cy="990600"/>
            <a:chOff x="4419600" y="2362200"/>
            <a:chExt cx="828686" cy="990600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72000" y="3004243"/>
              <a:ext cx="418704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CLI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3807157"/>
            <a:ext cx="828686" cy="993443"/>
            <a:chOff x="5791200" y="4147785"/>
            <a:chExt cx="828686" cy="993443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67400" y="4792671"/>
              <a:ext cx="601447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SDK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67114" y="4939569"/>
            <a:ext cx="828686" cy="1004031"/>
            <a:chOff x="3909937" y="5168169"/>
            <a:chExt cx="828686" cy="1004031"/>
          </a:xfrm>
        </p:grpSpPr>
        <p:pic>
          <p:nvPicPr>
            <p:cNvPr id="35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937" y="5168169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962400" y="5823643"/>
              <a:ext cx="572593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Indie Flower" panose="02000000000000000000" pitchFamily="2" charset="0"/>
                </a:rPr>
                <a:t>Web</a:t>
              </a:r>
              <a:endParaRPr lang="en-US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343400" y="4659868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6"/>
              </a:rPr>
              <a:t>http://aws.amazon.com/tools/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7"/>
              </a:rPr>
              <a:t>http://aws.amazon.com/cli/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75755" y="5802868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8"/>
              </a:rPr>
              <a:t>http://aws.amazon.com/console/</a:t>
            </a:r>
            <a:endParaRPr lang="en-US" dirty="0">
              <a:latin typeface="Indie Flow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Infrastructure Services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7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848367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13212"/>
            <a:ext cx="2209800" cy="37755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29" idx="2"/>
            <a:endCxn id="35" idx="1"/>
          </p:cNvCxnSpPr>
          <p:nvPr/>
        </p:nvCxnSpPr>
        <p:spPr>
          <a:xfrm rot="16200000" flipH="1">
            <a:off x="2314558" y="4380134"/>
            <a:ext cx="922577" cy="1153907"/>
          </a:xfrm>
          <a:prstGeom prst="curvedConnector2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43400" y="4964668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4"/>
              </a:rPr>
              <a:t>http://aws.amazon.com/s3/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5"/>
              </a:rPr>
              <a:t>http://</a:t>
            </a:r>
            <a:r>
              <a:rPr lang="en-US" dirty="0" smtClean="0">
                <a:latin typeface="Indie Flower" panose="02000000000000000000" pitchFamily="2" charset="0"/>
                <a:hlinkClick r:id="rId5"/>
              </a:rPr>
              <a:t>aws.amazon.com/ec2/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75755" y="5802868"/>
            <a:ext cx="291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6"/>
              </a:rPr>
              <a:t>http://aws.amazon.com/ebs/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43000" y="3429630"/>
            <a:ext cx="2111786" cy="1066170"/>
            <a:chOff x="3679414" y="4725030"/>
            <a:chExt cx="2111786" cy="1066170"/>
          </a:xfrm>
        </p:grpSpPr>
        <p:pic>
          <p:nvPicPr>
            <p:cNvPr id="29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02198" y="4984775"/>
              <a:ext cx="1624163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20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178887" y="3886200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8"/>
              </a:rPr>
              <a:t>http://aws.amazon.com/vpc/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62514" y="2362200"/>
            <a:ext cx="828686" cy="990600"/>
            <a:chOff x="4962514" y="2362200"/>
            <a:chExt cx="828686" cy="990600"/>
          </a:xfrm>
        </p:grpSpPr>
        <p:grpSp>
          <p:nvGrpSpPr>
            <p:cNvPr id="26" name="Group 25"/>
            <p:cNvGrpSpPr/>
            <p:nvPr/>
          </p:nvGrpSpPr>
          <p:grpSpPr>
            <a:xfrm>
              <a:off x="4962514" y="2362200"/>
              <a:ext cx="828686" cy="990600"/>
              <a:chOff x="4419600" y="2362200"/>
              <a:chExt cx="828686" cy="990600"/>
            </a:xfrm>
          </p:grpSpPr>
          <p:pic>
            <p:nvPicPr>
              <p:cNvPr id="5122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362200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72000" y="3004243"/>
                <a:ext cx="532518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EC2</a:t>
                </a:r>
                <a:endParaRPr lang="en-US" b="1" dirty="0">
                  <a:solidFill>
                    <a:schemeClr val="bg1"/>
                  </a:solidFill>
                  <a:latin typeface="Indie Flower" panose="02000000000000000000" pitchFamily="2" charset="0"/>
                </a:endParaRPr>
              </a:p>
            </p:txBody>
          </p:sp>
        </p:grpSp>
        <p:pic>
          <p:nvPicPr>
            <p:cNvPr id="6146" name="Picture 2" descr="C:\Users\shadi\AppData\Local\Microsoft\Windows\Temporary Internet Files\Content.IE5\GVT8W622\MC900241587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14" y="2525436"/>
              <a:ext cx="504238" cy="47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410200" y="4111957"/>
            <a:ext cx="828686" cy="993443"/>
            <a:chOff x="5410200" y="3807157"/>
            <a:chExt cx="828686" cy="993443"/>
          </a:xfrm>
        </p:grpSpPr>
        <p:grpSp>
          <p:nvGrpSpPr>
            <p:cNvPr id="21" name="Group 20"/>
            <p:cNvGrpSpPr/>
            <p:nvPr/>
          </p:nvGrpSpPr>
          <p:grpSpPr>
            <a:xfrm>
              <a:off x="5410200" y="3807157"/>
              <a:ext cx="828686" cy="993443"/>
              <a:chOff x="5791200" y="4147785"/>
              <a:chExt cx="828686" cy="993443"/>
            </a:xfrm>
          </p:grpSpPr>
          <p:pic>
            <p:nvPicPr>
              <p:cNvPr id="37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867400" y="4792671"/>
                <a:ext cx="425116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S3</a:t>
                </a:r>
                <a:endParaRPr lang="en-US" b="1" dirty="0">
                  <a:solidFill>
                    <a:schemeClr val="bg1"/>
                  </a:solidFill>
                  <a:latin typeface="Indie Flower" panose="02000000000000000000" pitchFamily="2" charset="0"/>
                </a:endParaRPr>
              </a:p>
            </p:txBody>
          </p:sp>
        </p:grpSp>
        <p:pic>
          <p:nvPicPr>
            <p:cNvPr id="614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894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352800" y="4939569"/>
            <a:ext cx="828686" cy="1004031"/>
            <a:chOff x="3667114" y="4939569"/>
            <a:chExt cx="828686" cy="1004031"/>
          </a:xfrm>
        </p:grpSpPr>
        <p:grpSp>
          <p:nvGrpSpPr>
            <p:cNvPr id="19" name="Group 18"/>
            <p:cNvGrpSpPr/>
            <p:nvPr/>
          </p:nvGrpSpPr>
          <p:grpSpPr>
            <a:xfrm>
              <a:off x="3667114" y="4939569"/>
              <a:ext cx="828686" cy="1004031"/>
              <a:chOff x="3909937" y="5168169"/>
              <a:chExt cx="828686" cy="1004031"/>
            </a:xfrm>
          </p:grpSpPr>
          <p:pic>
            <p:nvPicPr>
              <p:cNvPr id="35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9937" y="5168169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962400" y="5823643"/>
                <a:ext cx="614271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EBS</a:t>
                </a:r>
                <a:endParaRPr lang="en-US" b="1" dirty="0">
                  <a:solidFill>
                    <a:schemeClr val="bg1"/>
                  </a:solidFill>
                  <a:latin typeface="Indie Flower" panose="02000000000000000000" pitchFamily="2" charset="0"/>
                </a:endParaRPr>
              </a:p>
            </p:txBody>
          </p:sp>
        </p:grpSp>
        <p:pic>
          <p:nvPicPr>
            <p:cNvPr id="3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87" y="5037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urved Connector 48"/>
          <p:cNvCxnSpPr>
            <a:stCxn id="29" idx="3"/>
          </p:cNvCxnSpPr>
          <p:nvPr/>
        </p:nvCxnSpPr>
        <p:spPr>
          <a:xfrm flipV="1">
            <a:off x="3254786" y="3654757"/>
            <a:ext cx="3917528" cy="30795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172314" y="3022944"/>
            <a:ext cx="828686" cy="993443"/>
            <a:chOff x="7172314" y="3429000"/>
            <a:chExt cx="828686" cy="993443"/>
          </a:xfrm>
        </p:grpSpPr>
        <p:pic>
          <p:nvPicPr>
            <p:cNvPr id="6152" name="Picture 8" descr="C:\Users\shadi\AppData\Local\Microsoft\Windows\Temporary Internet Files\Content.IE5\8PS2C6LG\MC900339642[1]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548804"/>
              <a:ext cx="533400" cy="53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7172314" y="3429000"/>
              <a:ext cx="828686" cy="993443"/>
              <a:chOff x="5791200" y="4147785"/>
              <a:chExt cx="828686" cy="993443"/>
            </a:xfrm>
          </p:grpSpPr>
          <p:pic>
            <p:nvPicPr>
              <p:cNvPr id="43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5867400" y="4792671"/>
                <a:ext cx="540533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VPC</a:t>
                </a:r>
                <a:endParaRPr lang="en-US" b="1" dirty="0">
                  <a:solidFill>
                    <a:schemeClr val="bg1"/>
                  </a:solidFill>
                  <a:latin typeface="Indie Flower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2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Compute Cloud </a:t>
            </a:r>
            <a:r>
              <a:rPr lang="en-US" sz="3600" dirty="0" smtClean="0">
                <a:latin typeface="Indie Flower" panose="02000000000000000000" pitchFamily="2" charset="0"/>
              </a:rPr>
              <a:t>(EC2</a:t>
            </a:r>
            <a:r>
              <a:rPr lang="en-US" sz="3600" dirty="0">
                <a:latin typeface="Indie Flower" panose="02000000000000000000" pitchFamily="2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648" y="1874839"/>
            <a:ext cx="8153400" cy="4267200"/>
          </a:xfrm>
        </p:spPr>
        <p:txBody>
          <a:bodyPr>
            <a:noAutofit/>
          </a:bodyPr>
          <a:lstStyle/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A </a:t>
            </a:r>
            <a:r>
              <a:rPr lang="en-US" sz="1800" dirty="0">
                <a:latin typeface="Indie Flower" panose="02000000000000000000" pitchFamily="2" charset="0"/>
              </a:rPr>
              <a:t>web service that 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resizable compute capacity </a:t>
            </a:r>
            <a:r>
              <a:rPr lang="en-US" sz="1800" dirty="0">
                <a:latin typeface="Indie Flower" panose="02000000000000000000" pitchFamily="2" charset="0"/>
              </a:rPr>
              <a:t>in the cloud</a:t>
            </a:r>
            <a:r>
              <a:rPr lang="en-US" sz="1800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EC2 allows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creating Virtual Machines (VM) on-demand</a:t>
            </a:r>
            <a:r>
              <a:rPr lang="en-US" sz="1800" dirty="0" smtClean="0">
                <a:latin typeface="Indie Flower" panose="02000000000000000000" pitchFamily="2" charset="0"/>
              </a:rPr>
              <a:t>. Pre-configured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templated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Amazon Machine Image (AMI) </a:t>
            </a:r>
            <a:r>
              <a:rPr lang="en-US" sz="1800" dirty="0" smtClean="0">
                <a:latin typeface="Indie Flower" panose="02000000000000000000" pitchFamily="2" charset="0"/>
              </a:rPr>
              <a:t>can be used get </a:t>
            </a:r>
            <a:r>
              <a:rPr lang="en-US" sz="1800" dirty="0">
                <a:latin typeface="Indie Flower" panose="02000000000000000000" pitchFamily="2" charset="0"/>
              </a:rPr>
              <a:t>running immediately</a:t>
            </a:r>
            <a:r>
              <a:rPr lang="en-US" sz="1800" dirty="0" smtClean="0">
                <a:latin typeface="Indie Flower" panose="02000000000000000000" pitchFamily="2" charset="0"/>
              </a:rPr>
              <a:t>. Creating and sharing your own AMI is also possible via the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AWS Marketplace.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 Scaling </a:t>
            </a:r>
            <a:r>
              <a:rPr lang="en-US" sz="1800" dirty="0">
                <a:latin typeface="Indie Flower" panose="02000000000000000000" pitchFamily="2" charset="0"/>
              </a:rPr>
              <a:t>allows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scale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of the capacity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up </a:t>
            </a:r>
            <a:r>
              <a:rPr lang="en-US" sz="1800" dirty="0" smtClean="0">
                <a:latin typeface="Indie Flower" panose="02000000000000000000" pitchFamily="2" charset="0"/>
              </a:rPr>
              <a:t>seamlessly </a:t>
            </a:r>
            <a:r>
              <a:rPr lang="en-US" sz="1800" dirty="0">
                <a:latin typeface="Indie Flower" panose="02000000000000000000" pitchFamily="2" charset="0"/>
              </a:rPr>
              <a:t>during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demand spikes </a:t>
            </a:r>
            <a:r>
              <a:rPr lang="en-US" sz="1800" dirty="0">
                <a:latin typeface="Indie Flower" panose="02000000000000000000" pitchFamily="2" charset="0"/>
              </a:rPr>
              <a:t>to maintain performance,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scales down </a:t>
            </a:r>
            <a:r>
              <a:rPr lang="en-US" sz="1800" dirty="0" smtClean="0">
                <a:latin typeface="Indie Flower" panose="02000000000000000000" pitchFamily="2" charset="0"/>
              </a:rPr>
              <a:t>during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demand lulls </a:t>
            </a:r>
            <a:r>
              <a:rPr lang="en-US" sz="1800" dirty="0">
                <a:latin typeface="Indie Flower" panose="02000000000000000000" pitchFamily="2" charset="0"/>
              </a:rPr>
              <a:t>to minimize costs</a:t>
            </a:r>
            <a:r>
              <a:rPr lang="en-US" sz="1800" dirty="0" smtClean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Elastic Load Balancing</a:t>
            </a:r>
            <a:r>
              <a:rPr lang="en-US" sz="1800" dirty="0" smtClean="0">
                <a:latin typeface="Indie Flower" panose="02000000000000000000" pitchFamily="2" charset="0"/>
              </a:rPr>
              <a:t> automatically distributes incoming application traffic across multiple Amazon EC2 instances. 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Provide tools to build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failure resilient applications </a:t>
            </a:r>
            <a:r>
              <a:rPr lang="en-US" sz="1800" dirty="0">
                <a:latin typeface="Indie Flower" panose="02000000000000000000" pitchFamily="2" charset="0"/>
              </a:rPr>
              <a:t>by launching application instances in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separate Availability Zones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 smtClean="0">
                <a:latin typeface="Indie Flower" panose="02000000000000000000" pitchFamily="2" charset="0"/>
              </a:rPr>
              <a:t>Pay </a:t>
            </a:r>
            <a:r>
              <a:rPr lang="en-US" sz="1800" dirty="0">
                <a:latin typeface="Indie Flower" panose="02000000000000000000" pitchFamily="2" charset="0"/>
              </a:rPr>
              <a:t>only for </a:t>
            </a:r>
            <a:r>
              <a:rPr lang="en-US" sz="1800" dirty="0" smtClean="0">
                <a:latin typeface="Indie Flower" panose="02000000000000000000" pitchFamily="2" charset="0"/>
              </a:rPr>
              <a:t>resources actually </a:t>
            </a:r>
            <a:r>
              <a:rPr lang="en-US" sz="1800" dirty="0">
                <a:latin typeface="Indie Flower" panose="02000000000000000000" pitchFamily="2" charset="0"/>
              </a:rPr>
              <a:t>consume,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instance-hours.</a:t>
            </a:r>
          </a:p>
          <a:p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VM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Import/Export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 smtClean="0">
                <a:latin typeface="Indie Flower" panose="02000000000000000000" pitchFamily="2" charset="0"/>
              </a:rPr>
              <a:t>enables </a:t>
            </a:r>
            <a:r>
              <a:rPr lang="en-US" sz="1800" dirty="0">
                <a:latin typeface="Indie Flower" panose="02000000000000000000" pitchFamily="2" charset="0"/>
              </a:rPr>
              <a:t>you to easily import virtual machine images from your existing environment to Amazon EC2 instances and export them back at any time. 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8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9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Indie Flower" panose="02000000000000000000" pitchFamily="2" charset="0"/>
              </a:rPr>
              <a:t>	EC2 Instances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82029"/>
            <a:ext cx="8946307" cy="44196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Micro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instances (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t1.micro):</a:t>
            </a:r>
          </a:p>
          <a:p>
            <a:pPr lvl="1" algn="just"/>
            <a:r>
              <a:rPr lang="en-US" sz="1600" dirty="0" smtClean="0">
                <a:latin typeface="Indie Flower" panose="02000000000000000000" pitchFamily="2" charset="0"/>
              </a:rPr>
              <a:t>Micro </a:t>
            </a:r>
            <a:r>
              <a:rPr lang="en-US" sz="1600" dirty="0">
                <a:latin typeface="Indie Flower" panose="02000000000000000000" pitchFamily="2" charset="0"/>
              </a:rPr>
              <a:t>Instance 613 </a:t>
            </a:r>
            <a:r>
              <a:rPr lang="en-US" sz="1600" dirty="0" err="1">
                <a:latin typeface="Indie Flower" panose="02000000000000000000" pitchFamily="2" charset="0"/>
              </a:rPr>
              <a:t>MiB</a:t>
            </a:r>
            <a:r>
              <a:rPr lang="en-US" sz="1600" dirty="0">
                <a:latin typeface="Indie Flower" panose="02000000000000000000" pitchFamily="2" charset="0"/>
              </a:rPr>
              <a:t> of memory, up to 2 ECUs (for short periodic bursts), EBS storage only, 32-bit or 64-bit </a:t>
            </a:r>
            <a:r>
              <a:rPr lang="en-US" sz="1600" dirty="0" smtClean="0">
                <a:latin typeface="Indie Flower" panose="02000000000000000000" pitchFamily="2" charset="0"/>
              </a:rPr>
              <a:t>platform.</a:t>
            </a:r>
          </a:p>
          <a:p>
            <a:pPr algn="just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Standard Instances </a:t>
            </a:r>
            <a:r>
              <a:rPr lang="en-US" sz="2000" dirty="0">
                <a:latin typeface="Indie Flower" panose="02000000000000000000" pitchFamily="2" charset="0"/>
              </a:rPr>
              <a:t>provide customers with a balanced set of resources and a low cost </a:t>
            </a:r>
            <a:r>
              <a:rPr lang="en-US" sz="2000" dirty="0" smtClean="0">
                <a:latin typeface="Indie Flower" panose="02000000000000000000" pitchFamily="2" charset="0"/>
              </a:rPr>
              <a:t>platform.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Small Instance (Default) </a:t>
            </a:r>
            <a:r>
              <a:rPr lang="en-US" sz="1600" dirty="0">
                <a:latin typeface="Indie Flower" panose="02000000000000000000" pitchFamily="2" charset="0"/>
              </a:rPr>
              <a:t>1.7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1 EC2 Compute Unit (1 virtual core with 1 EC2 Compute Unit), 160 GB of local instance storage, 32-bit or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Medium Instance </a:t>
            </a:r>
            <a:r>
              <a:rPr lang="en-US" sz="1600" dirty="0">
                <a:latin typeface="Indie Flower" panose="02000000000000000000" pitchFamily="2" charset="0"/>
              </a:rPr>
              <a:t>3.75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 EC2 Compute Units (1 virtual core with 2 EC2 Compute Units each), 410 GB of local instance storage, 32-bit or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Large Instance </a:t>
            </a:r>
            <a:r>
              <a:rPr lang="en-US" sz="1600" dirty="0">
                <a:latin typeface="Indie Flower" panose="02000000000000000000" pitchFamily="2" charset="0"/>
              </a:rPr>
              <a:t>7.5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4 EC2 Compute Units (2 virtual cores with 2 EC2 Compute Units each), 850 GB of local instance storage,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Extra Large Instance </a:t>
            </a:r>
            <a:r>
              <a:rPr lang="en-US" sz="1600" dirty="0">
                <a:latin typeface="Indie Flower" panose="02000000000000000000" pitchFamily="2" charset="0"/>
              </a:rPr>
              <a:t>15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8 EC2 Compute Units (4 virtual cores with 2 EC2 Compute Units each), 1690 GB of local instance storage, 64-bit platform</a:t>
            </a:r>
          </a:p>
          <a:p>
            <a:pPr lvl="1" algn="just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M3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Double Extra Large Instance </a:t>
            </a:r>
            <a:r>
              <a:rPr lang="en-US" sz="1600" dirty="0">
                <a:latin typeface="Indie Flower" panose="02000000000000000000" pitchFamily="2" charset="0"/>
              </a:rPr>
              <a:t>30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26 EC2 Compute Units (8 virtual cores with 3.25 EC2 Compute Units each), EBS storage only, 64-bit </a:t>
            </a:r>
            <a:r>
              <a:rPr lang="en-US" sz="1600" dirty="0" smtClean="0">
                <a:latin typeface="Indie Flower" panose="02000000000000000000" pitchFamily="2" charset="0"/>
              </a:rPr>
              <a:t>platform</a:t>
            </a:r>
            <a:endParaRPr lang="en-US" sz="16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9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 smtClean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  <a:endParaRPr lang="en-US" sz="1600" b="1" dirty="0">
                <a:solidFill>
                  <a:srgbClr val="7030A0"/>
                </a:solidFill>
                <a:latin typeface="Indie Flower" panose="02000000000000000000" pitchFamily="2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81200" y="6258580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Indie Flower" panose="02000000000000000000" pitchFamily="2" charset="0"/>
              </a:rPr>
              <a:t>One </a:t>
            </a:r>
            <a:r>
              <a:rPr lang="en-US" sz="1400" b="1" dirty="0">
                <a:solidFill>
                  <a:srgbClr val="FF0000"/>
                </a:solidFill>
                <a:latin typeface="Indie Flower" panose="02000000000000000000" pitchFamily="2" charset="0"/>
              </a:rPr>
              <a:t>EC2 Compute Unit (ECU) provides the equivalent CPU capacity of a 1.0-1.2 GHz 2007 Opteron or 2007 Xeon processor.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7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4153</TotalTime>
  <Words>2370</Words>
  <Application>Microsoft Office PowerPoint</Application>
  <PresentationFormat>On-screen Show (4:3)</PresentationFormat>
  <Paragraphs>232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Indie Flower</vt:lpstr>
      <vt:lpstr>Calibri</vt:lpstr>
      <vt:lpstr>Calibri Light</vt:lpstr>
      <vt:lpstr>Retrospect</vt:lpstr>
      <vt:lpstr>PowerPoint Presentation</vt:lpstr>
      <vt:lpstr>Who is Amazon !!</vt:lpstr>
      <vt:lpstr>What is Amazon Web Services ?</vt:lpstr>
      <vt:lpstr>What is AWS Offering?</vt:lpstr>
      <vt:lpstr>The Amazon Web Services Universe </vt:lpstr>
      <vt:lpstr>Management Interface</vt:lpstr>
      <vt:lpstr>Infrastructure Services</vt:lpstr>
      <vt:lpstr>Amazon Elastic Compute Cloud (EC2)</vt:lpstr>
      <vt:lpstr> EC2 Instances</vt:lpstr>
      <vt:lpstr> EC2 Payment methods</vt:lpstr>
      <vt:lpstr>Amazon Elastic Block Store (EBS)</vt:lpstr>
      <vt:lpstr> EBS Volumes</vt:lpstr>
      <vt:lpstr>Amazon Simple Storage Service (S3)</vt:lpstr>
      <vt:lpstr>Amazon Virtual Private Cloud (VPC)</vt:lpstr>
      <vt:lpstr>Platform Services</vt:lpstr>
      <vt:lpstr>Amazon Elastic MapReduce (EMR)</vt:lpstr>
      <vt:lpstr>Amazon Relational Database Service (RDS)</vt:lpstr>
      <vt:lpstr>SQL Databases</vt:lpstr>
      <vt:lpstr> Amazon DynamoDB </vt:lpstr>
      <vt:lpstr>NoSQL Databases</vt:lpstr>
      <vt:lpstr> Amazon Elastic Beanstalk</vt:lpstr>
      <vt:lpstr>Cross Service Features</vt:lpstr>
      <vt:lpstr>  Amazon CloudWatch</vt:lpstr>
      <vt:lpstr>  Amazon Simple Workflow Service (SWF)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</dc:creator>
  <cp:lastModifiedBy>DSR Murthy</cp:lastModifiedBy>
  <cp:revision>123</cp:revision>
  <dcterms:created xsi:type="dcterms:W3CDTF">2013-10-08T20:05:47Z</dcterms:created>
  <dcterms:modified xsi:type="dcterms:W3CDTF">2019-02-26T03:11:15Z</dcterms:modified>
</cp:coreProperties>
</file>